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7" r:id="rId2"/>
    <p:sldId id="258" r:id="rId3"/>
    <p:sldId id="259" r:id="rId4"/>
    <p:sldId id="262" r:id="rId5"/>
    <p:sldId id="264" r:id="rId6"/>
    <p:sldId id="265" r:id="rId7"/>
    <p:sldId id="266" r:id="rId8"/>
    <p:sldId id="267" r:id="rId9"/>
    <p:sldId id="268" r:id="rId10"/>
    <p:sldId id="269" r:id="rId11"/>
    <p:sldId id="270" r:id="rId12"/>
    <p:sldId id="272" r:id="rId13"/>
    <p:sldId id="273" r:id="rId14"/>
    <p:sldId id="274" r:id="rId15"/>
    <p:sldId id="275" r:id="rId16"/>
    <p:sldId id="276" r:id="rId17"/>
    <p:sldId id="290" r:id="rId18"/>
  </p:sldIdLst>
  <p:sldSz cx="18288000" cy="10287000"/>
  <p:notesSz cx="6858000" cy="9144000"/>
  <p:embeddedFontLst>
    <p:embeddedFont>
      <p:font typeface="Majesty"/>
      <p:regular r:id="rId20"/>
    </p:embeddedFont>
    <p:embeddedFont>
      <p:font typeface="Gagalin"/>
      <p:regular r:id="rId21"/>
    </p:embeddedFont>
    <p:embeddedFont>
      <p:font typeface="Montserrat" panose="00000500000000000000" pitchFamily="2" charset="0"/>
      <p:regular r:id="rId22"/>
    </p:embeddedFont>
    <p:embeddedFont>
      <p:font typeface="Poppins" panose="00000500000000000000" pitchFamily="2" charset="0"/>
      <p:regular r:id="rId23"/>
      <p:bold r:id="rId24"/>
    </p:embeddedFont>
    <p:embeddedFont>
      <p:font typeface="Poppins Bold"/>
      <p:regular r:id="rId25"/>
    </p:embeddedFont>
    <p:embeddedFont>
      <p:font typeface="Poppins Bold Italics"/>
      <p:regular r:id="rId26"/>
    </p:embeddedFont>
    <p:embeddedFont>
      <p:font typeface="Poppins Medium" panose="00000600000000000000" pitchFamily="2" charset="0"/>
      <p:regular r:id="rId27"/>
    </p:embeddedFont>
    <p:embeddedFont>
      <p:font typeface="Poppins Semi-Bold"/>
      <p:regular r:id="rId28"/>
    </p:embeddedFont>
    <p:embeddedFont>
      <p:font typeface="Poppins Ultra-Bold"/>
      <p:regular r:id="rId29"/>
    </p:embeddedFont>
    <p:embeddedFont>
      <p:font typeface="Prompt Bold"/>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100"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STREET CREDS:</a:t>
            </a:r>
          </a:p>
          <a:p>
            <a:r>
              <a:rPr lang="en-US"/>
              <a:t>Early in my career I’ve had cops pull AR15s on me, police helicopters called, and I’ve shut down mass transit line before. I am one of the most cautious red teamers you will meet. My focus is on de-risking red teaming. That doesn’t mean it’s boring or ineffective. You can still be bold. You can be bold and dumb, or bold and smart. OUR GOAL IS TO HELP YOU BE BOLD AND SMART, and to mature the profession of physical red teaming. It's often considered sub-part of cybersecurity but there's a small number of us who have made a fulltime profession out of focusing on it. It's on those of us that do it full time to help the profession grow and mature, and to encourage and support our sister teams on the cyber side to join us and do more physical testing. </a:t>
            </a:r>
          </a:p>
          <a:p>
            <a:endParaRPr lang="en-US"/>
          </a:p>
          <a:p>
            <a:r>
              <a:rPr lang="en-US"/>
              <a:t>TEST THE UNTESTABLE:</a:t>
            </a:r>
          </a:p>
          <a:p>
            <a:r>
              <a:rPr lang="en-US"/>
              <a:t>We’ve spent the last couple years testing everything from supply chain to event security, explosives detection and mail screening to executive protection - and we’ve gotten good at testing the untestable. </a:t>
            </a:r>
          </a:p>
          <a:p>
            <a:r>
              <a:rPr lang="en-US"/>
              <a:t>There IS NO MARGIN TO MISS IN PHYSICAL SECURITY. A miss means something explodes, someone gets hurt or killed, or an attacker gains full access and persistence via a server room, or is able to bug the boardroom or exfil your most important trade secrets. The consequences of one successful physical breach can be catastrophic.   </a:t>
            </a:r>
          </a:p>
          <a:p>
            <a:endParaRPr lang="en-US"/>
          </a:p>
          <a:p>
            <a:r>
              <a:rPr lang="en-US"/>
              <a:t>So - let's go through how we can test and improve physical security, and ensure that we find vulnerabilities before adversaries do. </a:t>
            </a:r>
          </a:p>
          <a:p>
            <a:endParaRPr lang="en-US"/>
          </a:p>
          <a:p>
            <a:r>
              <a:rPr lang="en-US"/>
              <a:t>DISCLAIMER: Stories are real but may be changed or combined in a way to prevent any customer information coming out. We often hold company’s biggest vulnerabilities in our hands and can never even come close to the line of revealing their sensitive info.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Managing Risks with a Business-Focused Approach</a:t>
            </a:r>
          </a:p>
          <a:p>
            <a:r>
              <a:rPr lang="en-US"/>
              <a:t>---&gt; </a:t>
            </a:r>
          </a:p>
          <a:p>
            <a:r>
              <a:rPr lang="en-US"/>
              <a:t>For the business to own the risk the business must understand the risk. </a:t>
            </a:r>
          </a:p>
          <a:p>
            <a:r>
              <a:rPr lang="en-US"/>
              <a:t>--&gt; </a:t>
            </a:r>
          </a:p>
          <a:p>
            <a:r>
              <a:rPr lang="en-US"/>
              <a:t>Red Teaming identifies, explains, clarifies, and tests complex risks</a:t>
            </a:r>
          </a:p>
          <a:p>
            <a:r>
              <a:rPr lang="en-US"/>
              <a:t>--&gt; </a:t>
            </a:r>
          </a:p>
          <a:p>
            <a:r>
              <a:rPr lang="en-US"/>
              <a:t>Demystify Complex Risks: Red teaming takes abstract risk scenarios and tests them in real-world experiments</a:t>
            </a:r>
          </a:p>
          <a:p>
            <a:r>
              <a:rPr lang="en-US"/>
              <a:t>--&gt; </a:t>
            </a:r>
          </a:p>
          <a:p>
            <a:r>
              <a:rPr lang="en-US"/>
              <a:t>Leaders with specific evidence-based data can make informed decisions. Informed decisions are better decisions, and better decisions help the business meet it’s goals.  </a:t>
            </a:r>
          </a:p>
          <a:p>
            <a:endParaRPr lang="en-US"/>
          </a:p>
          <a:p>
            <a:r>
              <a:rPr lang="en-US"/>
              <a:t>IF YOU WANT EFFECTIVE ESRM, YOU NEED TO RED TEAM. IF YOU WANT TO BE CONFIDENT IN YOUR SECURITY PROGRAM, AND IF YOU WANT YOUR LEADERS TO TRUST YOUR SECURITY WORKS, YOU NEED TO TEST IT. </a:t>
            </a:r>
          </a:p>
          <a:p>
            <a:endParaRPr lang="en-US"/>
          </a:p>
          <a:p>
            <a:r>
              <a:rPr lang="en-US"/>
              <a:t>Prevent: "WHY DIDN'T WE THINK OF THAT" </a:t>
            </a:r>
          </a:p>
          <a:p>
            <a:r>
              <a:rPr lang="en-US"/>
              <a:t>Prevent: "WHAT WOULD HAPPEN IF Y TARGETED US?"</a:t>
            </a:r>
          </a:p>
          <a:p>
            <a:r>
              <a:rPr lang="en-US"/>
              <a:t>Confidently Answer: "COULD THAT HAPPEN TO US?"</a:t>
            </a:r>
          </a:p>
          <a:p>
            <a:r>
              <a:rPr lang="en-US"/>
              <a:t>Confidently Answer: "HOW DO WE KNOW OUR SECURITY PROGRAM WORKS?"</a:t>
            </a:r>
          </a:p>
          <a:p>
            <a:endParaRPr lang="en-US"/>
          </a:p>
          <a:p>
            <a:r>
              <a:rPr lang="en-US"/>
              <a:t>Red teaming asks and answers the hardest questions. Questions that no one else has asked, and questions that your leadership may ask you.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recognize the value that cyber brings to physical. We want testing to be a win for not just one team but both. Our goal is to make it easier for you to conduct tests that create actual change.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FAST SLIDE</a:t>
            </a:r>
          </a:p>
          <a:p>
            <a:endParaRPr lang="en-US"/>
          </a:p>
          <a:p>
            <a:r>
              <a:rPr lang="en-US"/>
              <a:t>Every physical security measure has one or more of these goals. Cameras help deter and respond/investigate. Very rarely they help with detect or alert. </a:t>
            </a:r>
          </a:p>
          <a:p>
            <a:endParaRPr lang="en-US"/>
          </a:p>
          <a:p>
            <a:r>
              <a:rPr lang="en-US"/>
              <a:t>Why does this matter? Because as a red teamer, if you want to test whether security prevents you from gaining access, when you get in, you leave, and then you’re done. If you want to assess prevention, detection, and response – then you get in a few times, and you escalate until you’re caught.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sx.org/"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www.gsx.org/"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18" Type="http://schemas.openxmlformats.org/officeDocument/2006/relationships/image" Target="../media/image64.svg"/><Relationship Id="rId26" Type="http://schemas.openxmlformats.org/officeDocument/2006/relationships/image" Target="../media/image4.pn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png"/><Relationship Id="rId12" Type="http://schemas.openxmlformats.org/officeDocument/2006/relationships/image" Target="../media/image58.svg"/><Relationship Id="rId17" Type="http://schemas.openxmlformats.org/officeDocument/2006/relationships/image" Target="../media/image63.png"/><Relationship Id="rId25" Type="http://schemas.openxmlformats.org/officeDocument/2006/relationships/image" Target="../media/image6.png"/><Relationship Id="rId2" Type="http://schemas.openxmlformats.org/officeDocument/2006/relationships/notesSlide" Target="../notesSlides/notesSlide5.xml"/><Relationship Id="rId16" Type="http://schemas.openxmlformats.org/officeDocument/2006/relationships/image" Target="../media/image62.svg"/><Relationship Id="rId20" Type="http://schemas.openxmlformats.org/officeDocument/2006/relationships/image" Target="../media/image66.svg"/><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image" Target="../media/image57.png"/><Relationship Id="rId24" Type="http://schemas.openxmlformats.org/officeDocument/2006/relationships/hyperlink" Target="https://www.gsx.org/" TargetMode="External"/><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1.png"/><Relationship Id="rId10" Type="http://schemas.openxmlformats.org/officeDocument/2006/relationships/image" Target="../media/image56.svg"/><Relationship Id="rId19" Type="http://schemas.openxmlformats.org/officeDocument/2006/relationships/image" Target="../media/image65.pn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8.svg"/><Relationship Id="rId27" Type="http://schemas.openxmlformats.org/officeDocument/2006/relationships/image" Target="../media/image5.svg"/></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www.gsx.org/" TargetMode="Externa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18" Type="http://schemas.openxmlformats.org/officeDocument/2006/relationships/image" Target="../media/image83.png"/><Relationship Id="rId3" Type="http://schemas.openxmlformats.org/officeDocument/2006/relationships/image" Target="../media/image32.png"/><Relationship Id="rId21" Type="http://schemas.openxmlformats.org/officeDocument/2006/relationships/image" Target="../media/image6.png"/><Relationship Id="rId7" Type="http://schemas.openxmlformats.org/officeDocument/2006/relationships/image" Target="../media/image72.svg"/><Relationship Id="rId12" Type="http://schemas.openxmlformats.org/officeDocument/2006/relationships/image" Target="../media/image77.png"/><Relationship Id="rId17" Type="http://schemas.openxmlformats.org/officeDocument/2006/relationships/image" Target="../media/image82.svg"/><Relationship Id="rId2" Type="http://schemas.openxmlformats.org/officeDocument/2006/relationships/notesSlide" Target="../notesSlides/notesSlide7.xml"/><Relationship Id="rId16" Type="http://schemas.openxmlformats.org/officeDocument/2006/relationships/image" Target="../media/image81.png"/><Relationship Id="rId20" Type="http://schemas.openxmlformats.org/officeDocument/2006/relationships/hyperlink" Target="https://www.gsx.org/" TargetMode="External"/><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svg"/><Relationship Id="rId5" Type="http://schemas.openxmlformats.org/officeDocument/2006/relationships/image" Target="../media/image70.jpeg"/><Relationship Id="rId15" Type="http://schemas.openxmlformats.org/officeDocument/2006/relationships/image" Target="../media/image80.svg"/><Relationship Id="rId23" Type="http://schemas.openxmlformats.org/officeDocument/2006/relationships/image" Target="../media/image35.svg"/><Relationship Id="rId10" Type="http://schemas.openxmlformats.org/officeDocument/2006/relationships/image" Target="../media/image75.png"/><Relationship Id="rId19" Type="http://schemas.openxmlformats.org/officeDocument/2006/relationships/image" Target="../media/image1.png"/><Relationship Id="rId4" Type="http://schemas.openxmlformats.org/officeDocument/2006/relationships/image" Target="../media/image31.png"/><Relationship Id="rId9" Type="http://schemas.openxmlformats.org/officeDocument/2006/relationships/image" Target="../media/image74.svg"/><Relationship Id="rId14" Type="http://schemas.openxmlformats.org/officeDocument/2006/relationships/image" Target="../media/image79.png"/><Relationship Id="rId22"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www.gsx.org/" TargetMode="Externa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hyperlink" Target="https://www.gsx.org/" TargetMode="External"/><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4.png"/><Relationship Id="rId3" Type="http://schemas.openxmlformats.org/officeDocument/2006/relationships/image" Target="../media/image31.png"/><Relationship Id="rId7" Type="http://schemas.openxmlformats.org/officeDocument/2006/relationships/image" Target="../media/image90.svg"/><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hyperlink" Target="https://www.gsx.org/" TargetMode="External"/><Relationship Id="rId5" Type="http://schemas.openxmlformats.org/officeDocument/2006/relationships/image" Target="../media/image88.svg"/><Relationship Id="rId10" Type="http://schemas.openxmlformats.org/officeDocument/2006/relationships/image" Target="../media/image1.png"/><Relationship Id="rId4" Type="http://schemas.openxmlformats.org/officeDocument/2006/relationships/image" Target="../media/image87.png"/><Relationship Id="rId9" Type="http://schemas.openxmlformats.org/officeDocument/2006/relationships/image" Target="../media/image92.svg"/><Relationship Id="rId14" Type="http://schemas.openxmlformats.org/officeDocument/2006/relationships/image" Target="../media/image5.svg"/></Relationships>
</file>

<file path=ppt/slides/_rels/slide17.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35.sv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96.svg"/><Relationship Id="rId11" Type="http://schemas.openxmlformats.org/officeDocument/2006/relationships/image" Target="../media/image6.png"/><Relationship Id="rId5" Type="http://schemas.openxmlformats.org/officeDocument/2006/relationships/image" Target="../media/image95.png"/><Relationship Id="rId10" Type="http://schemas.openxmlformats.org/officeDocument/2006/relationships/hyperlink" Target="https://www.gsx.org/" TargetMode="External"/><Relationship Id="rId4" Type="http://schemas.openxmlformats.org/officeDocument/2006/relationships/image" Target="../media/image94.svg"/><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hyperlink" Target="https://www.gsx.or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6.png"/><Relationship Id="rId2" Type="http://schemas.openxmlformats.org/officeDocument/2006/relationships/notesSlide" Target="../notesSlides/notesSlide1.xml"/><Relationship Id="rId16" Type="http://schemas.openxmlformats.org/officeDocument/2006/relationships/hyperlink" Target="https://www.gsx.org/" TargetMode="Externa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jpeg"/><Relationship Id="rId15" Type="http://schemas.openxmlformats.org/officeDocument/2006/relationships/image" Target="../media/image1.png"/><Relationship Id="rId10" Type="http://schemas.openxmlformats.org/officeDocument/2006/relationships/image" Target="../media/image14.jpeg"/><Relationship Id="rId19" Type="http://schemas.openxmlformats.org/officeDocument/2006/relationships/image" Target="../media/image5.svg"/><Relationship Id="rId4" Type="http://schemas.openxmlformats.org/officeDocument/2006/relationships/image" Target="../media/image8.jpeg"/><Relationship Id="rId9" Type="http://schemas.openxmlformats.org/officeDocument/2006/relationships/image" Target="../media/image13.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2.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hyperlink" Target="https://www.gsx.org/" TargetMode="External"/><Relationship Id="rId11" Type="http://schemas.openxmlformats.org/officeDocument/2006/relationships/image" Target="../media/image22.svg"/><Relationship Id="rId5" Type="http://schemas.openxmlformats.org/officeDocument/2006/relationships/image" Target="../media/image1.png"/><Relationship Id="rId15" Type="http://schemas.openxmlformats.org/officeDocument/2006/relationships/image" Target="../media/image26.sv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image" Target="../media/image5.svg"/><Relationship Id="rId9" Type="http://schemas.openxmlformats.org/officeDocument/2006/relationships/image" Target="../media/image20.svg"/><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hyperlink" Target="https://www.gsx.org/" TargetMode="External"/><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www.gsx.org/"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6.png"/><Relationship Id="rId4" Type="http://schemas.openxmlformats.org/officeDocument/2006/relationships/hyperlink" Target="https://www.gsx.org/"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1.png"/><Relationship Id="rId7" Type="http://schemas.openxmlformats.org/officeDocument/2006/relationships/hyperlink" Target="https://www.gsx.org/" TargetMode="External"/><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6.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hyperlink" Target="https://www.gsx.org/" TargetMode="External"/><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43.svg"/><Relationship Id="rId11" Type="http://schemas.openxmlformats.org/officeDocument/2006/relationships/image" Target="../media/image1.png"/><Relationship Id="rId5" Type="http://schemas.openxmlformats.org/officeDocument/2006/relationships/image" Target="../media/image42.png"/><Relationship Id="rId15" Type="http://schemas.openxmlformats.org/officeDocument/2006/relationships/image" Target="../media/image5.sv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2A8E"/>
        </a:solidFill>
        <a:effectLst/>
      </p:bgPr>
    </p:bg>
    <p:spTree>
      <p:nvGrpSpPr>
        <p:cNvPr id="1" name=""/>
        <p:cNvGrpSpPr/>
        <p:nvPr/>
      </p:nvGrpSpPr>
      <p:grpSpPr>
        <a:xfrm>
          <a:off x="0" y="0"/>
          <a:ext cx="0" cy="0"/>
          <a:chOff x="0" y="0"/>
          <a:chExt cx="0" cy="0"/>
        </a:xfrm>
      </p:grpSpPr>
      <p:grpSp>
        <p:nvGrpSpPr>
          <p:cNvPr id="2" name="Group 2"/>
          <p:cNvGrpSpPr/>
          <p:nvPr/>
        </p:nvGrpSpPr>
        <p:grpSpPr>
          <a:xfrm>
            <a:off x="1" y="9467852"/>
            <a:ext cx="18288000" cy="819150"/>
            <a:chOff x="0" y="0"/>
            <a:chExt cx="24384000" cy="1092200"/>
          </a:xfrm>
        </p:grpSpPr>
        <p:sp>
          <p:nvSpPr>
            <p:cNvPr id="3" name="Freeform 3"/>
            <p:cNvSpPr/>
            <p:nvPr/>
          </p:nvSpPr>
          <p:spPr>
            <a:xfrm>
              <a:off x="0" y="0"/>
              <a:ext cx="24384000" cy="1092200"/>
            </a:xfrm>
            <a:custGeom>
              <a:avLst/>
              <a:gdLst/>
              <a:ahLst/>
              <a:cxnLst/>
              <a:rect l="l" t="t" r="r" b="b"/>
              <a:pathLst>
                <a:path w="24384000" h="1092200">
                  <a:moveTo>
                    <a:pt x="0" y="0"/>
                  </a:moveTo>
                  <a:lnTo>
                    <a:pt x="24384000" y="0"/>
                  </a:lnTo>
                  <a:lnTo>
                    <a:pt x="24384000" y="1092200"/>
                  </a:lnTo>
                  <a:lnTo>
                    <a:pt x="0" y="1092200"/>
                  </a:lnTo>
                  <a:close/>
                </a:path>
              </a:pathLst>
            </a:custGeom>
            <a:solidFill>
              <a:srgbClr val="0C1625"/>
            </a:solidFill>
          </p:spPr>
          <p:txBody>
            <a:bodyPr/>
            <a:lstStyle/>
            <a:p>
              <a:endParaRPr lang="en-US"/>
            </a:p>
          </p:txBody>
        </p:sp>
      </p:grpSp>
      <p:sp>
        <p:nvSpPr>
          <p:cNvPr id="4" name="Freeform 4"/>
          <p:cNvSpPr/>
          <p:nvPr/>
        </p:nvSpPr>
        <p:spPr>
          <a:xfrm>
            <a:off x="1264779" y="9620250"/>
            <a:ext cx="1699234" cy="547688"/>
          </a:xfrm>
          <a:custGeom>
            <a:avLst/>
            <a:gdLst/>
            <a:ahLst/>
            <a:cxnLst/>
            <a:rect l="l" t="t" r="r" b="b"/>
            <a:pathLst>
              <a:path w="1699234" h="547688">
                <a:moveTo>
                  <a:pt x="0" y="0"/>
                </a:moveTo>
                <a:lnTo>
                  <a:pt x="1699235" y="0"/>
                </a:lnTo>
                <a:lnTo>
                  <a:pt x="1699235" y="547688"/>
                </a:lnTo>
                <a:lnTo>
                  <a:pt x="0" y="547688"/>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3261646" y="9685020"/>
            <a:ext cx="2689716" cy="370226"/>
          </a:xfrm>
          <a:prstGeom prst="rect">
            <a:avLst/>
          </a:prstGeom>
        </p:spPr>
        <p:txBody>
          <a:bodyPr lIns="0" tIns="0" rIns="0" bIns="0" rtlCol="0" anchor="t">
            <a:spAutoFit/>
          </a:bodyPr>
          <a:lstStyle/>
          <a:p>
            <a:pPr algn="l">
              <a:lnSpc>
                <a:spcPts val="2520"/>
              </a:lnSpc>
            </a:pPr>
            <a:r>
              <a:rPr lang="en-US" sz="2100" u="sng" spc="450">
                <a:solidFill>
                  <a:srgbClr val="FFFFFF"/>
                </a:solidFill>
                <a:latin typeface="Montserrat"/>
                <a:ea typeface="Montserrat"/>
                <a:cs typeface="Montserrat"/>
                <a:sym typeface="Montserrat"/>
                <a:hlinkClick r:id="rId3" tooltip="https://www.gsx.org/"/>
              </a:rPr>
              <a:t>GSX.ORG</a:t>
            </a:r>
          </a:p>
        </p:txBody>
      </p:sp>
      <p:sp>
        <p:nvSpPr>
          <p:cNvPr id="6" name="Freeform 6" descr="A purple and blue background  Description automatically generated"/>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US"/>
          </a:p>
        </p:txBody>
      </p:sp>
      <p:sp>
        <p:nvSpPr>
          <p:cNvPr id="7" name="Freeform 7" descr="A black and white sign with white text  Description automatically generated"/>
          <p:cNvSpPr/>
          <p:nvPr/>
        </p:nvSpPr>
        <p:spPr>
          <a:xfrm>
            <a:off x="6698940" y="3020594"/>
            <a:ext cx="4890118" cy="4245813"/>
          </a:xfrm>
          <a:custGeom>
            <a:avLst/>
            <a:gdLst/>
            <a:ahLst/>
            <a:cxnLst/>
            <a:rect l="l" t="t" r="r" b="b"/>
            <a:pathLst>
              <a:path w="4890118" h="4245813">
                <a:moveTo>
                  <a:pt x="0" y="0"/>
                </a:moveTo>
                <a:lnTo>
                  <a:pt x="4890118" y="0"/>
                </a:lnTo>
                <a:lnTo>
                  <a:pt x="4890118" y="4245812"/>
                </a:lnTo>
                <a:lnTo>
                  <a:pt x="0" y="4245812"/>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447020"/>
          </a:xfrm>
          <a:custGeom>
            <a:avLst/>
            <a:gdLst/>
            <a:ahLst/>
            <a:cxnLst/>
            <a:rect l="l" t="t" r="r" b="b"/>
            <a:pathLst>
              <a:path w="18288000" h="10447020">
                <a:moveTo>
                  <a:pt x="0" y="0"/>
                </a:moveTo>
                <a:lnTo>
                  <a:pt x="18288000" y="0"/>
                </a:lnTo>
                <a:lnTo>
                  <a:pt x="18288000" y="10447020"/>
                </a:lnTo>
                <a:lnTo>
                  <a:pt x="0" y="1044702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314482" cy="9507596"/>
            <a:chOff x="0" y="0"/>
            <a:chExt cx="4823567" cy="2504058"/>
          </a:xfrm>
        </p:grpSpPr>
        <p:sp>
          <p:nvSpPr>
            <p:cNvPr id="4" name="Freeform 4"/>
            <p:cNvSpPr/>
            <p:nvPr/>
          </p:nvSpPr>
          <p:spPr>
            <a:xfrm>
              <a:off x="0" y="0"/>
              <a:ext cx="4823567" cy="2504058"/>
            </a:xfrm>
            <a:custGeom>
              <a:avLst/>
              <a:gdLst/>
              <a:ahLst/>
              <a:cxnLst/>
              <a:rect l="l" t="t" r="r" b="b"/>
              <a:pathLst>
                <a:path w="4823567" h="2504058">
                  <a:moveTo>
                    <a:pt x="0" y="0"/>
                  </a:moveTo>
                  <a:lnTo>
                    <a:pt x="4823567" y="0"/>
                  </a:lnTo>
                  <a:lnTo>
                    <a:pt x="4823567" y="2504058"/>
                  </a:lnTo>
                  <a:lnTo>
                    <a:pt x="0" y="2504058"/>
                  </a:lnTo>
                  <a:close/>
                </a:path>
              </a:pathLst>
            </a:custGeom>
            <a:solidFill>
              <a:srgbClr val="0C1625">
                <a:alpha val="70980"/>
              </a:srgbClr>
            </a:solidFill>
          </p:spPr>
          <p:txBody>
            <a:bodyPr/>
            <a:lstStyle/>
            <a:p>
              <a:endParaRPr lang="en-US"/>
            </a:p>
          </p:txBody>
        </p:sp>
        <p:sp>
          <p:nvSpPr>
            <p:cNvPr id="5" name="TextBox 5"/>
            <p:cNvSpPr txBox="1"/>
            <p:nvPr/>
          </p:nvSpPr>
          <p:spPr>
            <a:xfrm>
              <a:off x="0" y="-28575"/>
              <a:ext cx="4823567" cy="2532633"/>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a:off x="2" y="9326040"/>
            <a:ext cx="18288000" cy="1136108"/>
            <a:chOff x="0" y="0"/>
            <a:chExt cx="24384000" cy="1514811"/>
          </a:xfrm>
        </p:grpSpPr>
        <p:grpSp>
          <p:nvGrpSpPr>
            <p:cNvPr id="7" name="Group 7"/>
            <p:cNvGrpSpPr/>
            <p:nvPr/>
          </p:nvGrpSpPr>
          <p:grpSpPr>
            <a:xfrm>
              <a:off x="0" y="189082"/>
              <a:ext cx="24384000" cy="1092200"/>
              <a:chOff x="0" y="0"/>
              <a:chExt cx="24384000" cy="1092200"/>
            </a:xfrm>
          </p:grpSpPr>
          <p:sp>
            <p:nvSpPr>
              <p:cNvPr id="8" name="Freeform 8"/>
              <p:cNvSpPr/>
              <p:nvPr/>
            </p:nvSpPr>
            <p:spPr>
              <a:xfrm>
                <a:off x="0" y="0"/>
                <a:ext cx="24384000" cy="1092200"/>
              </a:xfrm>
              <a:custGeom>
                <a:avLst/>
                <a:gdLst/>
                <a:ahLst/>
                <a:cxnLst/>
                <a:rect l="l" t="t" r="r" b="b"/>
                <a:pathLst>
                  <a:path w="24384000" h="1092200">
                    <a:moveTo>
                      <a:pt x="0" y="0"/>
                    </a:moveTo>
                    <a:lnTo>
                      <a:pt x="24384000" y="0"/>
                    </a:lnTo>
                    <a:lnTo>
                      <a:pt x="24384000" y="1092200"/>
                    </a:lnTo>
                    <a:lnTo>
                      <a:pt x="0" y="1092200"/>
                    </a:lnTo>
                    <a:close/>
                  </a:path>
                </a:pathLst>
              </a:custGeom>
              <a:solidFill>
                <a:srgbClr val="0C1625"/>
              </a:solidFill>
            </p:spPr>
            <p:txBody>
              <a:bodyPr/>
              <a:lstStyle/>
              <a:p>
                <a:endParaRPr lang="en-US"/>
              </a:p>
            </p:txBody>
          </p:sp>
        </p:grpSp>
        <p:sp>
          <p:nvSpPr>
            <p:cNvPr id="9" name="Freeform 9"/>
            <p:cNvSpPr/>
            <p:nvPr/>
          </p:nvSpPr>
          <p:spPr>
            <a:xfrm>
              <a:off x="1686370" y="392280"/>
              <a:ext cx="2265646" cy="730250"/>
            </a:xfrm>
            <a:custGeom>
              <a:avLst/>
              <a:gdLst/>
              <a:ahLst/>
              <a:cxnLst/>
              <a:rect l="l" t="t" r="r" b="b"/>
              <a:pathLst>
                <a:path w="2265646" h="730250">
                  <a:moveTo>
                    <a:pt x="0" y="0"/>
                  </a:moveTo>
                  <a:lnTo>
                    <a:pt x="2265646" y="0"/>
                  </a:lnTo>
                  <a:lnTo>
                    <a:pt x="2265646" y="730250"/>
                  </a:lnTo>
                  <a:lnTo>
                    <a:pt x="0" y="730250"/>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4348860" y="478640"/>
              <a:ext cx="3586288" cy="493634"/>
            </a:xfrm>
            <a:prstGeom prst="rect">
              <a:avLst/>
            </a:prstGeom>
          </p:spPr>
          <p:txBody>
            <a:bodyPr lIns="0" tIns="0" rIns="0" bIns="0" rtlCol="0" anchor="t">
              <a:spAutoFit/>
            </a:bodyPr>
            <a:lstStyle/>
            <a:p>
              <a:pPr algn="l">
                <a:lnSpc>
                  <a:spcPts val="2520"/>
                </a:lnSpc>
              </a:pPr>
              <a:r>
                <a:rPr lang="en-US" sz="2100" u="sng" spc="450">
                  <a:solidFill>
                    <a:srgbClr val="FFFFFF"/>
                  </a:solidFill>
                  <a:latin typeface="Montserrat"/>
                  <a:ea typeface="Montserrat"/>
                  <a:cs typeface="Montserrat"/>
                  <a:sym typeface="Montserrat"/>
                  <a:hlinkClick r:id="rId5" tooltip="https://www.gsx.org/"/>
                </a:rPr>
                <a:t>GSX.ORG</a:t>
              </a:r>
            </a:p>
          </p:txBody>
        </p:sp>
        <p:sp>
          <p:nvSpPr>
            <p:cNvPr id="11" name="Freeform 11"/>
            <p:cNvSpPr/>
            <p:nvPr/>
          </p:nvSpPr>
          <p:spPr>
            <a:xfrm>
              <a:off x="20901332" y="0"/>
              <a:ext cx="2142589" cy="1514811"/>
            </a:xfrm>
            <a:custGeom>
              <a:avLst/>
              <a:gdLst/>
              <a:ahLst/>
              <a:cxnLst/>
              <a:rect l="l" t="t" r="r" b="b"/>
              <a:pathLst>
                <a:path w="2142589" h="1514811">
                  <a:moveTo>
                    <a:pt x="0" y="0"/>
                  </a:moveTo>
                  <a:lnTo>
                    <a:pt x="2142590" y="0"/>
                  </a:lnTo>
                  <a:lnTo>
                    <a:pt x="2142590" y="1514811"/>
                  </a:lnTo>
                  <a:lnTo>
                    <a:pt x="0" y="1514811"/>
                  </a:lnTo>
                  <a:lnTo>
                    <a:pt x="0" y="0"/>
                  </a:lnTo>
                  <a:close/>
                </a:path>
              </a:pathLst>
            </a:custGeom>
            <a:blipFill>
              <a:blip r:embed="rId6"/>
              <a:stretch>
                <a:fillRect/>
              </a:stretch>
            </a:blipFill>
          </p:spPr>
          <p:txBody>
            <a:bodyPr/>
            <a:lstStyle/>
            <a:p>
              <a:endParaRPr lang="en-US"/>
            </a:p>
          </p:txBody>
        </p:sp>
      </p:grpSp>
      <p:grpSp>
        <p:nvGrpSpPr>
          <p:cNvPr id="12" name="Group 12"/>
          <p:cNvGrpSpPr/>
          <p:nvPr/>
        </p:nvGrpSpPr>
        <p:grpSpPr>
          <a:xfrm>
            <a:off x="10658364" y="1484778"/>
            <a:ext cx="5569193" cy="7038778"/>
            <a:chOff x="0" y="0"/>
            <a:chExt cx="1466783" cy="1853835"/>
          </a:xfrm>
        </p:grpSpPr>
        <p:sp>
          <p:nvSpPr>
            <p:cNvPr id="13" name="Freeform 13"/>
            <p:cNvSpPr/>
            <p:nvPr/>
          </p:nvSpPr>
          <p:spPr>
            <a:xfrm>
              <a:off x="0" y="0"/>
              <a:ext cx="1466783" cy="1853835"/>
            </a:xfrm>
            <a:custGeom>
              <a:avLst/>
              <a:gdLst/>
              <a:ahLst/>
              <a:cxnLst/>
              <a:rect l="l" t="t" r="r" b="b"/>
              <a:pathLst>
                <a:path w="1466783" h="1853835">
                  <a:moveTo>
                    <a:pt x="70897" y="0"/>
                  </a:moveTo>
                  <a:lnTo>
                    <a:pt x="1395887" y="0"/>
                  </a:lnTo>
                  <a:cubicBezTo>
                    <a:pt x="1414690" y="0"/>
                    <a:pt x="1432722" y="7469"/>
                    <a:pt x="1446018" y="20765"/>
                  </a:cubicBezTo>
                  <a:cubicBezTo>
                    <a:pt x="1459314" y="34061"/>
                    <a:pt x="1466783" y="52094"/>
                    <a:pt x="1466783" y="70897"/>
                  </a:cubicBezTo>
                  <a:lnTo>
                    <a:pt x="1466783" y="1782938"/>
                  </a:lnTo>
                  <a:cubicBezTo>
                    <a:pt x="1466783" y="1801741"/>
                    <a:pt x="1459314" y="1819774"/>
                    <a:pt x="1446018" y="1833070"/>
                  </a:cubicBezTo>
                  <a:cubicBezTo>
                    <a:pt x="1432722" y="1846365"/>
                    <a:pt x="1414690" y="1853835"/>
                    <a:pt x="1395887" y="1853835"/>
                  </a:cubicBezTo>
                  <a:lnTo>
                    <a:pt x="70897" y="1853835"/>
                  </a:lnTo>
                  <a:cubicBezTo>
                    <a:pt x="52094" y="1853835"/>
                    <a:pt x="34061" y="1846365"/>
                    <a:pt x="20765" y="1833070"/>
                  </a:cubicBezTo>
                  <a:cubicBezTo>
                    <a:pt x="7469" y="1819774"/>
                    <a:pt x="0" y="1801741"/>
                    <a:pt x="0" y="1782938"/>
                  </a:cubicBezTo>
                  <a:lnTo>
                    <a:pt x="0" y="70897"/>
                  </a:lnTo>
                  <a:cubicBezTo>
                    <a:pt x="0" y="52094"/>
                    <a:pt x="7469" y="34061"/>
                    <a:pt x="20765" y="20765"/>
                  </a:cubicBezTo>
                  <a:cubicBezTo>
                    <a:pt x="34061" y="7469"/>
                    <a:pt x="52094" y="0"/>
                    <a:pt x="70897" y="0"/>
                  </a:cubicBezTo>
                  <a:close/>
                </a:path>
              </a:pathLst>
            </a:custGeom>
            <a:solidFill>
              <a:srgbClr val="5BC6CB"/>
            </a:solidFill>
          </p:spPr>
          <p:txBody>
            <a:bodyPr/>
            <a:lstStyle/>
            <a:p>
              <a:endParaRPr lang="en-US"/>
            </a:p>
          </p:txBody>
        </p:sp>
        <p:sp>
          <p:nvSpPr>
            <p:cNvPr id="14" name="TextBox 14"/>
            <p:cNvSpPr txBox="1"/>
            <p:nvPr/>
          </p:nvSpPr>
          <p:spPr>
            <a:xfrm>
              <a:off x="0" y="-28575"/>
              <a:ext cx="1466783" cy="1882410"/>
            </a:xfrm>
            <a:prstGeom prst="rect">
              <a:avLst/>
            </a:prstGeom>
          </p:spPr>
          <p:txBody>
            <a:bodyPr lIns="50800" tIns="50800" rIns="50800" bIns="50800" rtlCol="0" anchor="ctr"/>
            <a:lstStyle/>
            <a:p>
              <a:pPr algn="ctr">
                <a:lnSpc>
                  <a:spcPts val="2100"/>
                </a:lnSpc>
              </a:pPr>
              <a:endParaRPr/>
            </a:p>
          </p:txBody>
        </p:sp>
      </p:grpSp>
      <p:grpSp>
        <p:nvGrpSpPr>
          <p:cNvPr id="15" name="Group 15"/>
          <p:cNvGrpSpPr/>
          <p:nvPr/>
        </p:nvGrpSpPr>
        <p:grpSpPr>
          <a:xfrm>
            <a:off x="12156386" y="3653763"/>
            <a:ext cx="2477996" cy="1012568"/>
            <a:chOff x="0" y="0"/>
            <a:chExt cx="652641" cy="266685"/>
          </a:xfrm>
        </p:grpSpPr>
        <p:sp>
          <p:nvSpPr>
            <p:cNvPr id="16" name="Freeform 16"/>
            <p:cNvSpPr/>
            <p:nvPr/>
          </p:nvSpPr>
          <p:spPr>
            <a:xfrm>
              <a:off x="0" y="0"/>
              <a:ext cx="652641" cy="266685"/>
            </a:xfrm>
            <a:custGeom>
              <a:avLst/>
              <a:gdLst/>
              <a:ahLst/>
              <a:cxnLst/>
              <a:rect l="l" t="t" r="r" b="b"/>
              <a:pathLst>
                <a:path w="652641" h="266685">
                  <a:moveTo>
                    <a:pt x="0" y="0"/>
                  </a:moveTo>
                  <a:lnTo>
                    <a:pt x="652641" y="0"/>
                  </a:lnTo>
                  <a:lnTo>
                    <a:pt x="652641" y="266685"/>
                  </a:lnTo>
                  <a:lnTo>
                    <a:pt x="0" y="266685"/>
                  </a:lnTo>
                  <a:close/>
                </a:path>
              </a:pathLst>
            </a:custGeom>
            <a:solidFill>
              <a:srgbClr val="91298C"/>
            </a:solidFill>
          </p:spPr>
          <p:txBody>
            <a:bodyPr/>
            <a:lstStyle/>
            <a:p>
              <a:endParaRPr lang="en-US"/>
            </a:p>
          </p:txBody>
        </p:sp>
        <p:sp>
          <p:nvSpPr>
            <p:cNvPr id="17" name="TextBox 17"/>
            <p:cNvSpPr txBox="1"/>
            <p:nvPr/>
          </p:nvSpPr>
          <p:spPr>
            <a:xfrm>
              <a:off x="0" y="-28575"/>
              <a:ext cx="652641" cy="295260"/>
            </a:xfrm>
            <a:prstGeom prst="rect">
              <a:avLst/>
            </a:prstGeom>
          </p:spPr>
          <p:txBody>
            <a:bodyPr lIns="50800" tIns="50800" rIns="50800" bIns="50800" rtlCol="0" anchor="ctr"/>
            <a:lstStyle/>
            <a:p>
              <a:pPr algn="ctr">
                <a:lnSpc>
                  <a:spcPts val="2100"/>
                </a:lnSpc>
              </a:pPr>
              <a:endParaRPr/>
            </a:p>
          </p:txBody>
        </p:sp>
      </p:grpSp>
      <p:sp>
        <p:nvSpPr>
          <p:cNvPr id="18" name="TextBox 18"/>
          <p:cNvSpPr txBox="1"/>
          <p:nvPr/>
        </p:nvSpPr>
        <p:spPr>
          <a:xfrm>
            <a:off x="10678861" y="2195150"/>
            <a:ext cx="5548696" cy="1036453"/>
          </a:xfrm>
          <a:prstGeom prst="rect">
            <a:avLst/>
          </a:prstGeom>
        </p:spPr>
        <p:txBody>
          <a:bodyPr lIns="0" tIns="0" rIns="0" bIns="0" rtlCol="0" anchor="t">
            <a:spAutoFit/>
          </a:bodyPr>
          <a:lstStyle/>
          <a:p>
            <a:pPr algn="ctr">
              <a:lnSpc>
                <a:spcPts val="7972"/>
              </a:lnSpc>
            </a:pPr>
            <a:r>
              <a:rPr lang="en-US" sz="5694" b="1">
                <a:solidFill>
                  <a:srgbClr val="FFFFFF"/>
                </a:solidFill>
                <a:latin typeface="Poppins Bold"/>
                <a:ea typeface="Poppins Bold"/>
                <a:cs typeface="Poppins Bold"/>
                <a:sym typeface="Poppins Bold"/>
              </a:rPr>
              <a:t>Case </a:t>
            </a:r>
            <a:r>
              <a:rPr lang="en-US" sz="5694" b="1">
                <a:solidFill>
                  <a:srgbClr val="FFFFFF"/>
                </a:solidFill>
                <a:latin typeface="Poppins Medium"/>
                <a:ea typeface="Poppins Medium"/>
                <a:cs typeface="Poppins Medium"/>
                <a:sym typeface="Poppins Medium"/>
              </a:rPr>
              <a:t>Study</a:t>
            </a:r>
          </a:p>
        </p:txBody>
      </p:sp>
      <p:sp>
        <p:nvSpPr>
          <p:cNvPr id="19" name="TextBox 19"/>
          <p:cNvSpPr txBox="1"/>
          <p:nvPr/>
        </p:nvSpPr>
        <p:spPr>
          <a:xfrm>
            <a:off x="11446931" y="5128260"/>
            <a:ext cx="4469903" cy="2335530"/>
          </a:xfrm>
          <a:prstGeom prst="rect">
            <a:avLst/>
          </a:prstGeom>
        </p:spPr>
        <p:txBody>
          <a:bodyPr lIns="0" tIns="0" rIns="0" bIns="0" rtlCol="0" anchor="t">
            <a:spAutoFit/>
          </a:bodyPr>
          <a:lstStyle/>
          <a:p>
            <a:pPr algn="l">
              <a:lnSpc>
                <a:spcPts val="4620"/>
              </a:lnSpc>
            </a:pPr>
            <a:r>
              <a:rPr lang="en-US" sz="3300" b="1">
                <a:solidFill>
                  <a:srgbClr val="FFFFFF"/>
                </a:solidFill>
                <a:latin typeface="Poppins Medium"/>
                <a:ea typeface="Poppins Medium"/>
                <a:cs typeface="Poppins Medium"/>
                <a:sym typeface="Poppins Medium"/>
              </a:rPr>
              <a:t>Radio Thefts, </a:t>
            </a:r>
          </a:p>
          <a:p>
            <a:pPr algn="l">
              <a:lnSpc>
                <a:spcPts val="4620"/>
              </a:lnSpc>
            </a:pPr>
            <a:r>
              <a:rPr lang="en-US" sz="3300" b="1">
                <a:solidFill>
                  <a:srgbClr val="FFFFFF"/>
                </a:solidFill>
                <a:latin typeface="Poppins Medium"/>
                <a:ea typeface="Poppins Medium"/>
                <a:cs typeface="Poppins Medium"/>
                <a:sym typeface="Poppins Medium"/>
              </a:rPr>
              <a:t>Bugs, </a:t>
            </a:r>
          </a:p>
          <a:p>
            <a:pPr algn="l">
              <a:lnSpc>
                <a:spcPts val="4620"/>
              </a:lnSpc>
            </a:pPr>
            <a:r>
              <a:rPr lang="en-US" sz="3300" b="1">
                <a:solidFill>
                  <a:srgbClr val="FFFFFF"/>
                </a:solidFill>
                <a:latin typeface="Poppins Medium"/>
                <a:ea typeface="Poppins Medium"/>
                <a:cs typeface="Poppins Medium"/>
                <a:sym typeface="Poppins Medium"/>
              </a:rPr>
              <a:t>and Foot Chases, </a:t>
            </a:r>
          </a:p>
          <a:p>
            <a:pPr algn="l">
              <a:lnSpc>
                <a:spcPts val="4620"/>
              </a:lnSpc>
            </a:pPr>
            <a:r>
              <a:rPr lang="en-US" sz="3300" b="1">
                <a:solidFill>
                  <a:srgbClr val="FFFFFF"/>
                </a:solidFill>
                <a:latin typeface="Poppins Medium"/>
                <a:ea typeface="Poppins Medium"/>
                <a:cs typeface="Poppins Medium"/>
                <a:sym typeface="Poppins Medium"/>
              </a:rPr>
              <a:t>Oh My</a:t>
            </a:r>
          </a:p>
        </p:txBody>
      </p:sp>
      <p:sp>
        <p:nvSpPr>
          <p:cNvPr id="20" name="TextBox 20"/>
          <p:cNvSpPr txBox="1"/>
          <p:nvPr/>
        </p:nvSpPr>
        <p:spPr>
          <a:xfrm>
            <a:off x="12156386" y="3774007"/>
            <a:ext cx="2477996" cy="717550"/>
          </a:xfrm>
          <a:prstGeom prst="rect">
            <a:avLst/>
          </a:prstGeom>
        </p:spPr>
        <p:txBody>
          <a:bodyPr lIns="0" tIns="0" rIns="0" bIns="0" rtlCol="0" anchor="t">
            <a:spAutoFit/>
          </a:bodyPr>
          <a:lstStyle/>
          <a:p>
            <a:pPr algn="ctr">
              <a:lnSpc>
                <a:spcPts val="5599"/>
              </a:lnSpc>
            </a:pPr>
            <a:r>
              <a:rPr lang="en-US" sz="3999" b="1">
                <a:solidFill>
                  <a:srgbClr val="FFFFFF"/>
                </a:solidFill>
                <a:latin typeface="Poppins Medium"/>
                <a:ea typeface="Poppins Medium"/>
                <a:cs typeface="Poppins Medium"/>
                <a:sym typeface="Poppins Medium"/>
              </a:rPr>
              <a:t>15 v 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BC6C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5BC6CB"/>
            </a:solidFill>
          </p:spPr>
          <p:txBody>
            <a:bodyPr/>
            <a:lstStyle/>
            <a:p>
              <a:endParaRPr lang="en-US"/>
            </a:p>
          </p:txBody>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3521484"/>
            <a:ext cx="5839023" cy="5612761"/>
          </a:xfrm>
          <a:custGeom>
            <a:avLst/>
            <a:gdLst/>
            <a:ahLst/>
            <a:cxnLst/>
            <a:rect l="l" t="t" r="r" b="b"/>
            <a:pathLst>
              <a:path w="5839023" h="5612761">
                <a:moveTo>
                  <a:pt x="0" y="0"/>
                </a:moveTo>
                <a:lnTo>
                  <a:pt x="5839023" y="0"/>
                </a:lnTo>
                <a:lnTo>
                  <a:pt x="5839023" y="5612761"/>
                </a:lnTo>
                <a:lnTo>
                  <a:pt x="0" y="56127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4956243" y="5312043"/>
            <a:ext cx="381756" cy="636260"/>
          </a:xfrm>
          <a:custGeom>
            <a:avLst/>
            <a:gdLst/>
            <a:ahLst/>
            <a:cxnLst/>
            <a:rect l="l" t="t" r="r" b="b"/>
            <a:pathLst>
              <a:path w="381756" h="636260">
                <a:moveTo>
                  <a:pt x="0" y="0"/>
                </a:moveTo>
                <a:lnTo>
                  <a:pt x="381756" y="0"/>
                </a:lnTo>
                <a:lnTo>
                  <a:pt x="381756" y="636260"/>
                </a:lnTo>
                <a:lnTo>
                  <a:pt x="0" y="6362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3473253" y="4552746"/>
            <a:ext cx="949916" cy="685127"/>
          </a:xfrm>
          <a:custGeom>
            <a:avLst/>
            <a:gdLst/>
            <a:ahLst/>
            <a:cxnLst/>
            <a:rect l="l" t="t" r="r" b="b"/>
            <a:pathLst>
              <a:path w="949916" h="685127">
                <a:moveTo>
                  <a:pt x="0" y="0"/>
                </a:moveTo>
                <a:lnTo>
                  <a:pt x="949917" y="0"/>
                </a:lnTo>
                <a:lnTo>
                  <a:pt x="949917" y="685127"/>
                </a:lnTo>
                <a:lnTo>
                  <a:pt x="0" y="6851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921486" y="6704724"/>
            <a:ext cx="524975" cy="764991"/>
          </a:xfrm>
          <a:custGeom>
            <a:avLst/>
            <a:gdLst/>
            <a:ahLst/>
            <a:cxnLst/>
            <a:rect l="l" t="t" r="r" b="b"/>
            <a:pathLst>
              <a:path w="524975" h="764991">
                <a:moveTo>
                  <a:pt x="0" y="0"/>
                </a:moveTo>
                <a:lnTo>
                  <a:pt x="524975" y="0"/>
                </a:lnTo>
                <a:lnTo>
                  <a:pt x="524975" y="764991"/>
                </a:lnTo>
                <a:lnTo>
                  <a:pt x="0" y="76499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2574752" y="8032096"/>
            <a:ext cx="398740" cy="558654"/>
          </a:xfrm>
          <a:custGeom>
            <a:avLst/>
            <a:gdLst/>
            <a:ahLst/>
            <a:cxnLst/>
            <a:rect l="l" t="t" r="r" b="b"/>
            <a:pathLst>
              <a:path w="398740" h="558654">
                <a:moveTo>
                  <a:pt x="0" y="0"/>
                </a:moveTo>
                <a:lnTo>
                  <a:pt x="398740" y="0"/>
                </a:lnTo>
                <a:lnTo>
                  <a:pt x="398740" y="558654"/>
                </a:lnTo>
                <a:lnTo>
                  <a:pt x="0" y="5586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1571474" y="7775612"/>
            <a:ext cx="612499" cy="512968"/>
          </a:xfrm>
          <a:custGeom>
            <a:avLst/>
            <a:gdLst/>
            <a:ahLst/>
            <a:cxnLst/>
            <a:rect l="l" t="t" r="r" b="b"/>
            <a:pathLst>
              <a:path w="612499" h="512968">
                <a:moveTo>
                  <a:pt x="0" y="0"/>
                </a:moveTo>
                <a:lnTo>
                  <a:pt x="612500" y="0"/>
                </a:lnTo>
                <a:lnTo>
                  <a:pt x="612500" y="512968"/>
                </a:lnTo>
                <a:lnTo>
                  <a:pt x="0" y="51296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1" name="Freeform 11"/>
          <p:cNvSpPr/>
          <p:nvPr/>
        </p:nvSpPr>
        <p:spPr>
          <a:xfrm>
            <a:off x="2458850" y="4667597"/>
            <a:ext cx="352954" cy="455424"/>
          </a:xfrm>
          <a:custGeom>
            <a:avLst/>
            <a:gdLst/>
            <a:ahLst/>
            <a:cxnLst/>
            <a:rect l="l" t="t" r="r" b="b"/>
            <a:pathLst>
              <a:path w="352954" h="455424">
                <a:moveTo>
                  <a:pt x="0" y="0"/>
                </a:moveTo>
                <a:lnTo>
                  <a:pt x="352954" y="0"/>
                </a:lnTo>
                <a:lnTo>
                  <a:pt x="352954" y="455425"/>
                </a:lnTo>
                <a:lnTo>
                  <a:pt x="0" y="45542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2" name="Freeform 12"/>
          <p:cNvSpPr/>
          <p:nvPr/>
        </p:nvSpPr>
        <p:spPr>
          <a:xfrm>
            <a:off x="6085508" y="7607286"/>
            <a:ext cx="603637" cy="424809"/>
          </a:xfrm>
          <a:custGeom>
            <a:avLst/>
            <a:gdLst/>
            <a:ahLst/>
            <a:cxnLst/>
            <a:rect l="l" t="t" r="r" b="b"/>
            <a:pathLst>
              <a:path w="603637" h="424809">
                <a:moveTo>
                  <a:pt x="0" y="0"/>
                </a:moveTo>
                <a:lnTo>
                  <a:pt x="603636" y="0"/>
                </a:lnTo>
                <a:lnTo>
                  <a:pt x="603636" y="424810"/>
                </a:lnTo>
                <a:lnTo>
                  <a:pt x="0" y="42481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3" name="Freeform 13"/>
          <p:cNvSpPr/>
          <p:nvPr/>
        </p:nvSpPr>
        <p:spPr>
          <a:xfrm>
            <a:off x="5763812" y="6605621"/>
            <a:ext cx="643392" cy="488978"/>
          </a:xfrm>
          <a:custGeom>
            <a:avLst/>
            <a:gdLst/>
            <a:ahLst/>
            <a:cxnLst/>
            <a:rect l="l" t="t" r="r" b="b"/>
            <a:pathLst>
              <a:path w="643392" h="488978">
                <a:moveTo>
                  <a:pt x="0" y="0"/>
                </a:moveTo>
                <a:lnTo>
                  <a:pt x="643392" y="0"/>
                </a:lnTo>
                <a:lnTo>
                  <a:pt x="643392" y="488978"/>
                </a:lnTo>
                <a:lnTo>
                  <a:pt x="0" y="48897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4" name="Freeform 14"/>
          <p:cNvSpPr/>
          <p:nvPr/>
        </p:nvSpPr>
        <p:spPr>
          <a:xfrm>
            <a:off x="4381380" y="8158425"/>
            <a:ext cx="655344" cy="651248"/>
          </a:xfrm>
          <a:custGeom>
            <a:avLst/>
            <a:gdLst/>
            <a:ahLst/>
            <a:cxnLst/>
            <a:rect l="l" t="t" r="r" b="b"/>
            <a:pathLst>
              <a:path w="655344" h="651248">
                <a:moveTo>
                  <a:pt x="0" y="0"/>
                </a:moveTo>
                <a:lnTo>
                  <a:pt x="655344" y="0"/>
                </a:lnTo>
                <a:lnTo>
                  <a:pt x="655344" y="651248"/>
                </a:lnTo>
                <a:lnTo>
                  <a:pt x="0" y="65124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5" name="TextBox 15"/>
          <p:cNvSpPr txBox="1"/>
          <p:nvPr/>
        </p:nvSpPr>
        <p:spPr>
          <a:xfrm>
            <a:off x="2574752" y="3845290"/>
            <a:ext cx="2779575" cy="592455"/>
          </a:xfrm>
          <a:prstGeom prst="rect">
            <a:avLst/>
          </a:prstGeom>
        </p:spPr>
        <p:txBody>
          <a:bodyPr lIns="0" tIns="0" rIns="0" bIns="0" rtlCol="0" anchor="t">
            <a:spAutoFit/>
          </a:bodyPr>
          <a:lstStyle/>
          <a:p>
            <a:pPr algn="ctr">
              <a:lnSpc>
                <a:spcPts val="4620"/>
              </a:lnSpc>
              <a:spcBef>
                <a:spcPct val="0"/>
              </a:spcBef>
            </a:pPr>
            <a:r>
              <a:rPr lang="en-US" sz="3300" b="1">
                <a:solidFill>
                  <a:srgbClr val="F4F1E8"/>
                </a:solidFill>
                <a:latin typeface="Poppins Bold"/>
                <a:ea typeface="Poppins Bold"/>
                <a:cs typeface="Poppins Bold"/>
                <a:sym typeface="Poppins Bold"/>
              </a:rPr>
              <a:t>Physical</a:t>
            </a:r>
          </a:p>
        </p:txBody>
      </p:sp>
      <p:sp>
        <p:nvSpPr>
          <p:cNvPr id="16" name="TextBox 16"/>
          <p:cNvSpPr txBox="1"/>
          <p:nvPr/>
        </p:nvSpPr>
        <p:spPr>
          <a:xfrm>
            <a:off x="1177110" y="5999472"/>
            <a:ext cx="2013727" cy="592455"/>
          </a:xfrm>
          <a:prstGeom prst="rect">
            <a:avLst/>
          </a:prstGeom>
        </p:spPr>
        <p:txBody>
          <a:bodyPr lIns="0" tIns="0" rIns="0" bIns="0" rtlCol="0" anchor="t">
            <a:spAutoFit/>
          </a:bodyPr>
          <a:lstStyle/>
          <a:p>
            <a:pPr algn="ctr">
              <a:lnSpc>
                <a:spcPts val="4620"/>
              </a:lnSpc>
              <a:spcBef>
                <a:spcPct val="0"/>
              </a:spcBef>
            </a:pPr>
            <a:r>
              <a:rPr lang="en-US" sz="3300" b="1">
                <a:solidFill>
                  <a:srgbClr val="F4F1E8"/>
                </a:solidFill>
                <a:latin typeface="Poppins Bold"/>
                <a:ea typeface="Poppins Bold"/>
                <a:cs typeface="Poppins Bold"/>
                <a:sym typeface="Poppins Bold"/>
              </a:rPr>
              <a:t>Human</a:t>
            </a:r>
          </a:p>
        </p:txBody>
      </p:sp>
      <p:sp>
        <p:nvSpPr>
          <p:cNvPr id="17" name="TextBox 17"/>
          <p:cNvSpPr txBox="1"/>
          <p:nvPr/>
        </p:nvSpPr>
        <p:spPr>
          <a:xfrm>
            <a:off x="3110714" y="6405813"/>
            <a:ext cx="1707651" cy="597821"/>
          </a:xfrm>
          <a:prstGeom prst="rect">
            <a:avLst/>
          </a:prstGeom>
        </p:spPr>
        <p:txBody>
          <a:bodyPr lIns="0" tIns="0" rIns="0" bIns="0" rtlCol="0" anchor="t">
            <a:spAutoFit/>
          </a:bodyPr>
          <a:lstStyle/>
          <a:p>
            <a:pPr algn="ctr">
              <a:lnSpc>
                <a:spcPts val="2338"/>
              </a:lnSpc>
            </a:pPr>
            <a:r>
              <a:rPr lang="en-US" sz="2016" b="1">
                <a:solidFill>
                  <a:srgbClr val="FFFFFF"/>
                </a:solidFill>
                <a:latin typeface="Prompt Bold"/>
                <a:ea typeface="Prompt Bold"/>
                <a:cs typeface="Prompt Bold"/>
                <a:sym typeface="Prompt Bold"/>
              </a:rPr>
              <a:t>PHYSICAL </a:t>
            </a:r>
          </a:p>
          <a:p>
            <a:pPr algn="ctr">
              <a:lnSpc>
                <a:spcPts val="2338"/>
              </a:lnSpc>
            </a:pPr>
            <a:r>
              <a:rPr lang="en-US" sz="2016" b="1">
                <a:solidFill>
                  <a:srgbClr val="FFFFFF"/>
                </a:solidFill>
                <a:latin typeface="Prompt Bold"/>
                <a:ea typeface="Prompt Bold"/>
                <a:cs typeface="Prompt Bold"/>
                <a:sym typeface="Prompt Bold"/>
              </a:rPr>
              <a:t>SECURITY</a:t>
            </a:r>
          </a:p>
        </p:txBody>
      </p:sp>
      <p:sp>
        <p:nvSpPr>
          <p:cNvPr id="18" name="TextBox 18"/>
          <p:cNvSpPr txBox="1"/>
          <p:nvPr/>
        </p:nvSpPr>
        <p:spPr>
          <a:xfrm>
            <a:off x="3388573" y="7412473"/>
            <a:ext cx="2570998" cy="592455"/>
          </a:xfrm>
          <a:prstGeom prst="rect">
            <a:avLst/>
          </a:prstGeom>
        </p:spPr>
        <p:txBody>
          <a:bodyPr lIns="0" tIns="0" rIns="0" bIns="0" rtlCol="0" anchor="t">
            <a:spAutoFit/>
          </a:bodyPr>
          <a:lstStyle/>
          <a:p>
            <a:pPr algn="ctr">
              <a:lnSpc>
                <a:spcPts val="4620"/>
              </a:lnSpc>
              <a:spcBef>
                <a:spcPct val="0"/>
              </a:spcBef>
            </a:pPr>
            <a:r>
              <a:rPr lang="en-US" sz="3300" b="1">
                <a:solidFill>
                  <a:srgbClr val="F4F1E8"/>
                </a:solidFill>
                <a:latin typeface="Poppins Bold"/>
                <a:ea typeface="Poppins Bold"/>
                <a:cs typeface="Poppins Bold"/>
                <a:sym typeface="Poppins Bold"/>
              </a:rPr>
              <a:t>Technology</a:t>
            </a:r>
          </a:p>
        </p:txBody>
      </p:sp>
      <p:sp>
        <p:nvSpPr>
          <p:cNvPr id="19" name="TextBox 19"/>
          <p:cNvSpPr txBox="1"/>
          <p:nvPr/>
        </p:nvSpPr>
        <p:spPr>
          <a:xfrm>
            <a:off x="7784056" y="3762832"/>
            <a:ext cx="9847638" cy="818270"/>
          </a:xfrm>
          <a:prstGeom prst="rect">
            <a:avLst/>
          </a:prstGeom>
        </p:spPr>
        <p:txBody>
          <a:bodyPr lIns="0" tIns="0" rIns="0" bIns="0" rtlCol="0" anchor="t">
            <a:spAutoFit/>
          </a:bodyPr>
          <a:lstStyle/>
          <a:p>
            <a:pPr algn="r">
              <a:lnSpc>
                <a:spcPts val="6366"/>
              </a:lnSpc>
            </a:pPr>
            <a:r>
              <a:rPr lang="en-US" sz="4547" b="1">
                <a:solidFill>
                  <a:srgbClr val="0C1625"/>
                </a:solidFill>
                <a:latin typeface="Poppins Bold"/>
                <a:ea typeface="Poppins Bold"/>
                <a:cs typeface="Poppins Bold"/>
                <a:sym typeface="Poppins Bold"/>
              </a:rPr>
              <a:t>Components of Physical Security</a:t>
            </a:r>
          </a:p>
        </p:txBody>
      </p:sp>
      <p:sp>
        <p:nvSpPr>
          <p:cNvPr id="20" name="TextBox 20"/>
          <p:cNvSpPr txBox="1"/>
          <p:nvPr/>
        </p:nvSpPr>
        <p:spPr>
          <a:xfrm>
            <a:off x="1028700" y="2099351"/>
            <a:ext cx="16612396" cy="475361"/>
          </a:xfrm>
          <a:prstGeom prst="rect">
            <a:avLst/>
          </a:prstGeom>
        </p:spPr>
        <p:txBody>
          <a:bodyPr lIns="0" tIns="0" rIns="0" bIns="0" rtlCol="0" anchor="t">
            <a:spAutoFit/>
          </a:bodyPr>
          <a:lstStyle/>
          <a:p>
            <a:pPr algn="l">
              <a:lnSpc>
                <a:spcPts val="3724"/>
              </a:lnSpc>
            </a:pPr>
            <a:r>
              <a:rPr lang="en-US" sz="2660">
                <a:solidFill>
                  <a:srgbClr val="0C1625"/>
                </a:solidFill>
                <a:latin typeface="Poppins"/>
                <a:ea typeface="Poppins"/>
                <a:cs typeface="Poppins"/>
                <a:sym typeface="Poppins"/>
              </a:rPr>
              <a:t>Protecting People, Assets, and Reputation. </a:t>
            </a:r>
          </a:p>
        </p:txBody>
      </p:sp>
      <p:grpSp>
        <p:nvGrpSpPr>
          <p:cNvPr id="21" name="Group 21"/>
          <p:cNvGrpSpPr/>
          <p:nvPr/>
        </p:nvGrpSpPr>
        <p:grpSpPr>
          <a:xfrm>
            <a:off x="7887381" y="4783066"/>
            <a:ext cx="9744313" cy="1045342"/>
            <a:chOff x="0" y="0"/>
            <a:chExt cx="3396710" cy="364389"/>
          </a:xfrm>
        </p:grpSpPr>
        <p:sp>
          <p:nvSpPr>
            <p:cNvPr id="22" name="Freeform 22"/>
            <p:cNvSpPr/>
            <p:nvPr/>
          </p:nvSpPr>
          <p:spPr>
            <a:xfrm>
              <a:off x="0" y="0"/>
              <a:ext cx="3396710" cy="364389"/>
            </a:xfrm>
            <a:custGeom>
              <a:avLst/>
              <a:gdLst/>
              <a:ahLst/>
              <a:cxnLst/>
              <a:rect l="l" t="t" r="r" b="b"/>
              <a:pathLst>
                <a:path w="3396710" h="364389">
                  <a:moveTo>
                    <a:pt x="0" y="0"/>
                  </a:moveTo>
                  <a:lnTo>
                    <a:pt x="3396710" y="0"/>
                  </a:lnTo>
                  <a:lnTo>
                    <a:pt x="3396710" y="364389"/>
                  </a:lnTo>
                  <a:lnTo>
                    <a:pt x="0" y="364389"/>
                  </a:lnTo>
                  <a:close/>
                </a:path>
              </a:pathLst>
            </a:custGeom>
            <a:solidFill>
              <a:srgbClr val="91298C"/>
            </a:solidFill>
          </p:spPr>
          <p:txBody>
            <a:bodyPr/>
            <a:lstStyle/>
            <a:p>
              <a:endParaRPr lang="en-US"/>
            </a:p>
          </p:txBody>
        </p:sp>
        <p:sp>
          <p:nvSpPr>
            <p:cNvPr id="23" name="TextBox 23"/>
            <p:cNvSpPr txBox="1"/>
            <p:nvPr/>
          </p:nvSpPr>
          <p:spPr>
            <a:xfrm>
              <a:off x="0" y="-28575"/>
              <a:ext cx="3396710" cy="392964"/>
            </a:xfrm>
            <a:prstGeom prst="rect">
              <a:avLst/>
            </a:prstGeom>
          </p:spPr>
          <p:txBody>
            <a:bodyPr lIns="50800" tIns="50800" rIns="50800" bIns="50800" rtlCol="0" anchor="ctr"/>
            <a:lstStyle/>
            <a:p>
              <a:pPr algn="ctr">
                <a:lnSpc>
                  <a:spcPts val="2100"/>
                </a:lnSpc>
              </a:pPr>
              <a:endParaRPr/>
            </a:p>
          </p:txBody>
        </p:sp>
      </p:grpSp>
      <p:grpSp>
        <p:nvGrpSpPr>
          <p:cNvPr id="24" name="Group 24"/>
          <p:cNvGrpSpPr/>
          <p:nvPr/>
        </p:nvGrpSpPr>
        <p:grpSpPr>
          <a:xfrm>
            <a:off x="7887381" y="6148011"/>
            <a:ext cx="9744313" cy="1237407"/>
            <a:chOff x="0" y="0"/>
            <a:chExt cx="3396710" cy="431340"/>
          </a:xfrm>
        </p:grpSpPr>
        <p:sp>
          <p:nvSpPr>
            <p:cNvPr id="25" name="Freeform 25"/>
            <p:cNvSpPr/>
            <p:nvPr/>
          </p:nvSpPr>
          <p:spPr>
            <a:xfrm>
              <a:off x="0" y="0"/>
              <a:ext cx="3396710" cy="431340"/>
            </a:xfrm>
            <a:custGeom>
              <a:avLst/>
              <a:gdLst/>
              <a:ahLst/>
              <a:cxnLst/>
              <a:rect l="l" t="t" r="r" b="b"/>
              <a:pathLst>
                <a:path w="3396710" h="431340">
                  <a:moveTo>
                    <a:pt x="0" y="0"/>
                  </a:moveTo>
                  <a:lnTo>
                    <a:pt x="3396710" y="0"/>
                  </a:lnTo>
                  <a:lnTo>
                    <a:pt x="3396710" y="431340"/>
                  </a:lnTo>
                  <a:lnTo>
                    <a:pt x="0" y="431340"/>
                  </a:lnTo>
                  <a:close/>
                </a:path>
              </a:pathLst>
            </a:custGeom>
            <a:solidFill>
              <a:srgbClr val="91298C"/>
            </a:solidFill>
          </p:spPr>
          <p:txBody>
            <a:bodyPr/>
            <a:lstStyle/>
            <a:p>
              <a:endParaRPr lang="en-US"/>
            </a:p>
          </p:txBody>
        </p:sp>
        <p:sp>
          <p:nvSpPr>
            <p:cNvPr id="26" name="TextBox 26"/>
            <p:cNvSpPr txBox="1"/>
            <p:nvPr/>
          </p:nvSpPr>
          <p:spPr>
            <a:xfrm>
              <a:off x="0" y="-28575"/>
              <a:ext cx="3396710" cy="459915"/>
            </a:xfrm>
            <a:prstGeom prst="rect">
              <a:avLst/>
            </a:prstGeom>
          </p:spPr>
          <p:txBody>
            <a:bodyPr lIns="50800" tIns="50800" rIns="50800" bIns="50800" rtlCol="0" anchor="ctr"/>
            <a:lstStyle/>
            <a:p>
              <a:pPr algn="ctr">
                <a:lnSpc>
                  <a:spcPts val="2100"/>
                </a:lnSpc>
              </a:pPr>
              <a:endParaRPr/>
            </a:p>
          </p:txBody>
        </p:sp>
      </p:grpSp>
      <p:grpSp>
        <p:nvGrpSpPr>
          <p:cNvPr id="27" name="Group 27"/>
          <p:cNvGrpSpPr/>
          <p:nvPr/>
        </p:nvGrpSpPr>
        <p:grpSpPr>
          <a:xfrm>
            <a:off x="7887381" y="7709269"/>
            <a:ext cx="9744313" cy="1237407"/>
            <a:chOff x="0" y="0"/>
            <a:chExt cx="3396710" cy="431340"/>
          </a:xfrm>
        </p:grpSpPr>
        <p:sp>
          <p:nvSpPr>
            <p:cNvPr id="28" name="Freeform 28"/>
            <p:cNvSpPr/>
            <p:nvPr/>
          </p:nvSpPr>
          <p:spPr>
            <a:xfrm>
              <a:off x="0" y="0"/>
              <a:ext cx="3396710" cy="431340"/>
            </a:xfrm>
            <a:custGeom>
              <a:avLst/>
              <a:gdLst/>
              <a:ahLst/>
              <a:cxnLst/>
              <a:rect l="l" t="t" r="r" b="b"/>
              <a:pathLst>
                <a:path w="3396710" h="431340">
                  <a:moveTo>
                    <a:pt x="0" y="0"/>
                  </a:moveTo>
                  <a:lnTo>
                    <a:pt x="3396710" y="0"/>
                  </a:lnTo>
                  <a:lnTo>
                    <a:pt x="3396710" y="431340"/>
                  </a:lnTo>
                  <a:lnTo>
                    <a:pt x="0" y="431340"/>
                  </a:lnTo>
                  <a:close/>
                </a:path>
              </a:pathLst>
            </a:custGeom>
            <a:solidFill>
              <a:srgbClr val="91298C"/>
            </a:solidFill>
          </p:spPr>
          <p:txBody>
            <a:bodyPr/>
            <a:lstStyle/>
            <a:p>
              <a:endParaRPr lang="en-US"/>
            </a:p>
          </p:txBody>
        </p:sp>
        <p:sp>
          <p:nvSpPr>
            <p:cNvPr id="29" name="TextBox 29"/>
            <p:cNvSpPr txBox="1"/>
            <p:nvPr/>
          </p:nvSpPr>
          <p:spPr>
            <a:xfrm>
              <a:off x="0" y="-28575"/>
              <a:ext cx="3396710" cy="459915"/>
            </a:xfrm>
            <a:prstGeom prst="rect">
              <a:avLst/>
            </a:prstGeom>
          </p:spPr>
          <p:txBody>
            <a:bodyPr lIns="50800" tIns="50800" rIns="50800" bIns="50800" rtlCol="0" anchor="ctr"/>
            <a:lstStyle/>
            <a:p>
              <a:pPr algn="ctr">
                <a:lnSpc>
                  <a:spcPts val="2100"/>
                </a:lnSpc>
              </a:pPr>
              <a:endParaRPr/>
            </a:p>
          </p:txBody>
        </p:sp>
      </p:grpSp>
      <p:grpSp>
        <p:nvGrpSpPr>
          <p:cNvPr id="30" name="Group 30"/>
          <p:cNvGrpSpPr/>
          <p:nvPr/>
        </p:nvGrpSpPr>
        <p:grpSpPr>
          <a:xfrm>
            <a:off x="7887381" y="4783066"/>
            <a:ext cx="89185" cy="4163610"/>
            <a:chOff x="0" y="0"/>
            <a:chExt cx="31089" cy="1451367"/>
          </a:xfrm>
        </p:grpSpPr>
        <p:sp>
          <p:nvSpPr>
            <p:cNvPr id="31" name="Freeform 31"/>
            <p:cNvSpPr/>
            <p:nvPr/>
          </p:nvSpPr>
          <p:spPr>
            <a:xfrm>
              <a:off x="0" y="0"/>
              <a:ext cx="31089" cy="1451367"/>
            </a:xfrm>
            <a:custGeom>
              <a:avLst/>
              <a:gdLst/>
              <a:ahLst/>
              <a:cxnLst/>
              <a:rect l="l" t="t" r="r" b="b"/>
              <a:pathLst>
                <a:path w="31089" h="1451367">
                  <a:moveTo>
                    <a:pt x="0" y="0"/>
                  </a:moveTo>
                  <a:lnTo>
                    <a:pt x="31089" y="0"/>
                  </a:lnTo>
                  <a:lnTo>
                    <a:pt x="31089" y="1451367"/>
                  </a:lnTo>
                  <a:lnTo>
                    <a:pt x="0" y="1451367"/>
                  </a:lnTo>
                  <a:close/>
                </a:path>
              </a:pathLst>
            </a:custGeom>
            <a:solidFill>
              <a:srgbClr val="0C1625"/>
            </a:solidFill>
          </p:spPr>
          <p:txBody>
            <a:bodyPr/>
            <a:lstStyle/>
            <a:p>
              <a:endParaRPr lang="en-US"/>
            </a:p>
          </p:txBody>
        </p:sp>
        <p:sp>
          <p:nvSpPr>
            <p:cNvPr id="32" name="TextBox 32"/>
            <p:cNvSpPr txBox="1"/>
            <p:nvPr/>
          </p:nvSpPr>
          <p:spPr>
            <a:xfrm>
              <a:off x="0" y="-28575"/>
              <a:ext cx="31089" cy="1479942"/>
            </a:xfrm>
            <a:prstGeom prst="rect">
              <a:avLst/>
            </a:prstGeom>
          </p:spPr>
          <p:txBody>
            <a:bodyPr lIns="50800" tIns="50800" rIns="50800" bIns="50800" rtlCol="0" anchor="ctr"/>
            <a:lstStyle/>
            <a:p>
              <a:pPr algn="ctr">
                <a:lnSpc>
                  <a:spcPts val="1540"/>
                </a:lnSpc>
              </a:pPr>
              <a:endParaRPr/>
            </a:p>
          </p:txBody>
        </p:sp>
      </p:grpSp>
      <p:sp>
        <p:nvSpPr>
          <p:cNvPr id="33" name="TextBox 33"/>
          <p:cNvSpPr txBox="1"/>
          <p:nvPr/>
        </p:nvSpPr>
        <p:spPr>
          <a:xfrm>
            <a:off x="8474717" y="5030155"/>
            <a:ext cx="7415855" cy="474963"/>
          </a:xfrm>
          <a:prstGeom prst="rect">
            <a:avLst/>
          </a:prstGeom>
        </p:spPr>
        <p:txBody>
          <a:bodyPr lIns="0" tIns="0" rIns="0" bIns="0" rtlCol="0" anchor="t">
            <a:spAutoFit/>
          </a:bodyPr>
          <a:lstStyle/>
          <a:p>
            <a:pPr algn="l">
              <a:lnSpc>
                <a:spcPts val="3745"/>
              </a:lnSpc>
            </a:pPr>
            <a:r>
              <a:rPr lang="en-US" sz="2675" b="1">
                <a:solidFill>
                  <a:srgbClr val="FFFFFF"/>
                </a:solidFill>
                <a:latin typeface="Poppins Semi-Bold"/>
                <a:ea typeface="Poppins Semi-Bold"/>
                <a:cs typeface="Poppins Semi-Bold"/>
                <a:sym typeface="Poppins Semi-Bold"/>
              </a:rPr>
              <a:t>Physical:</a:t>
            </a:r>
            <a:r>
              <a:rPr lang="en-US" sz="2675">
                <a:solidFill>
                  <a:srgbClr val="FFFFFF"/>
                </a:solidFill>
                <a:latin typeface="Poppins"/>
                <a:ea typeface="Poppins"/>
                <a:cs typeface="Poppins"/>
                <a:sym typeface="Poppins"/>
              </a:rPr>
              <a:t> Doors, locks, gates, bollards, etc.</a:t>
            </a:r>
          </a:p>
        </p:txBody>
      </p:sp>
      <p:sp>
        <p:nvSpPr>
          <p:cNvPr id="34" name="TextBox 34"/>
          <p:cNvSpPr txBox="1"/>
          <p:nvPr/>
        </p:nvSpPr>
        <p:spPr>
          <a:xfrm>
            <a:off x="8474717" y="6251665"/>
            <a:ext cx="9156977" cy="941688"/>
          </a:xfrm>
          <a:prstGeom prst="rect">
            <a:avLst/>
          </a:prstGeom>
        </p:spPr>
        <p:txBody>
          <a:bodyPr lIns="0" tIns="0" rIns="0" bIns="0" rtlCol="0" anchor="t">
            <a:spAutoFit/>
          </a:bodyPr>
          <a:lstStyle/>
          <a:p>
            <a:pPr algn="l">
              <a:lnSpc>
                <a:spcPts val="3745"/>
              </a:lnSpc>
            </a:pPr>
            <a:r>
              <a:rPr lang="en-US" sz="2675" b="1">
                <a:solidFill>
                  <a:srgbClr val="FFFFFF"/>
                </a:solidFill>
                <a:latin typeface="Poppins Semi-Bold"/>
                <a:ea typeface="Poppins Semi-Bold"/>
                <a:cs typeface="Poppins Semi-Bold"/>
                <a:sym typeface="Poppins Semi-Bold"/>
              </a:rPr>
              <a:t>Technology: </a:t>
            </a:r>
            <a:r>
              <a:rPr lang="en-US" sz="2675">
                <a:solidFill>
                  <a:srgbClr val="FFFFFF"/>
                </a:solidFill>
                <a:latin typeface="Poppins"/>
                <a:ea typeface="Poppins"/>
                <a:cs typeface="Poppins"/>
                <a:sym typeface="Poppins"/>
              </a:rPr>
              <a:t>PACS, CCTV, Radios, Investigative, and Intelligence tools</a:t>
            </a:r>
          </a:p>
        </p:txBody>
      </p:sp>
      <p:sp>
        <p:nvSpPr>
          <p:cNvPr id="35" name="TextBox 35"/>
          <p:cNvSpPr txBox="1"/>
          <p:nvPr/>
        </p:nvSpPr>
        <p:spPr>
          <a:xfrm>
            <a:off x="8474717" y="7812922"/>
            <a:ext cx="9156977" cy="941688"/>
          </a:xfrm>
          <a:prstGeom prst="rect">
            <a:avLst/>
          </a:prstGeom>
        </p:spPr>
        <p:txBody>
          <a:bodyPr lIns="0" tIns="0" rIns="0" bIns="0" rtlCol="0" anchor="t">
            <a:spAutoFit/>
          </a:bodyPr>
          <a:lstStyle/>
          <a:p>
            <a:pPr algn="l">
              <a:lnSpc>
                <a:spcPts val="3745"/>
              </a:lnSpc>
            </a:pPr>
            <a:r>
              <a:rPr lang="en-US" sz="2675" b="1">
                <a:solidFill>
                  <a:srgbClr val="FFFFFF"/>
                </a:solidFill>
                <a:latin typeface="Poppins Semi-Bold"/>
                <a:ea typeface="Poppins Semi-Bold"/>
                <a:cs typeface="Poppins Semi-Bold"/>
                <a:sym typeface="Poppins Semi-Bold"/>
              </a:rPr>
              <a:t>Human: </a:t>
            </a:r>
            <a:r>
              <a:rPr lang="en-US" sz="2675">
                <a:solidFill>
                  <a:srgbClr val="FFFFFF"/>
                </a:solidFill>
                <a:latin typeface="Poppins"/>
                <a:ea typeface="Poppins"/>
                <a:cs typeface="Poppins"/>
                <a:sym typeface="Poppins"/>
              </a:rPr>
              <a:t>Guards, Analysts, Managers, Awareness, Processes &amp; Procedures</a:t>
            </a:r>
          </a:p>
        </p:txBody>
      </p:sp>
      <p:sp>
        <p:nvSpPr>
          <p:cNvPr id="36" name="TextBox 36"/>
          <p:cNvSpPr txBox="1"/>
          <p:nvPr/>
        </p:nvSpPr>
        <p:spPr>
          <a:xfrm>
            <a:off x="1028700" y="818083"/>
            <a:ext cx="7221941" cy="1036453"/>
          </a:xfrm>
          <a:prstGeom prst="rect">
            <a:avLst/>
          </a:prstGeom>
        </p:spPr>
        <p:txBody>
          <a:bodyPr lIns="0" tIns="0" rIns="0" bIns="0" rtlCol="0" anchor="t">
            <a:spAutoFit/>
          </a:bodyPr>
          <a:lstStyle/>
          <a:p>
            <a:pPr algn="l">
              <a:lnSpc>
                <a:spcPts val="7972"/>
              </a:lnSpc>
            </a:pPr>
            <a:r>
              <a:rPr lang="en-US" sz="5694" b="1">
                <a:solidFill>
                  <a:srgbClr val="0C1625"/>
                </a:solidFill>
                <a:latin typeface="Poppins Bold"/>
                <a:ea typeface="Poppins Bold"/>
                <a:cs typeface="Poppins Bold"/>
                <a:sym typeface="Poppins Bold"/>
              </a:rPr>
              <a:t>Physical </a:t>
            </a:r>
            <a:r>
              <a:rPr lang="en-US" sz="5694" b="1">
                <a:solidFill>
                  <a:srgbClr val="0C1625"/>
                </a:solidFill>
                <a:latin typeface="Poppins Semi-Bold"/>
                <a:ea typeface="Poppins Semi-Bold"/>
                <a:cs typeface="Poppins Semi-Bold"/>
                <a:sym typeface="Poppins Semi-Bold"/>
              </a:rPr>
              <a:t>Security</a:t>
            </a:r>
          </a:p>
        </p:txBody>
      </p:sp>
      <p:grpSp>
        <p:nvGrpSpPr>
          <p:cNvPr id="37" name="Group 37"/>
          <p:cNvGrpSpPr/>
          <p:nvPr/>
        </p:nvGrpSpPr>
        <p:grpSpPr>
          <a:xfrm>
            <a:off x="2" y="9467852"/>
            <a:ext cx="18288000" cy="819150"/>
            <a:chOff x="0" y="0"/>
            <a:chExt cx="24384000" cy="1092200"/>
          </a:xfrm>
        </p:grpSpPr>
        <p:sp>
          <p:nvSpPr>
            <p:cNvPr id="38" name="Freeform 38"/>
            <p:cNvSpPr/>
            <p:nvPr/>
          </p:nvSpPr>
          <p:spPr>
            <a:xfrm>
              <a:off x="0" y="0"/>
              <a:ext cx="24384000" cy="1092200"/>
            </a:xfrm>
            <a:custGeom>
              <a:avLst/>
              <a:gdLst/>
              <a:ahLst/>
              <a:cxnLst/>
              <a:rect l="l" t="t" r="r" b="b"/>
              <a:pathLst>
                <a:path w="24384000" h="1092200">
                  <a:moveTo>
                    <a:pt x="0" y="0"/>
                  </a:moveTo>
                  <a:lnTo>
                    <a:pt x="24384000" y="0"/>
                  </a:lnTo>
                  <a:lnTo>
                    <a:pt x="24384000" y="1092200"/>
                  </a:lnTo>
                  <a:lnTo>
                    <a:pt x="0" y="1092200"/>
                  </a:lnTo>
                  <a:close/>
                </a:path>
              </a:pathLst>
            </a:custGeom>
            <a:solidFill>
              <a:srgbClr val="0C1625"/>
            </a:solidFill>
          </p:spPr>
          <p:txBody>
            <a:bodyPr/>
            <a:lstStyle/>
            <a:p>
              <a:endParaRPr lang="en-US"/>
            </a:p>
          </p:txBody>
        </p:sp>
      </p:grpSp>
      <p:sp>
        <p:nvSpPr>
          <p:cNvPr id="39" name="Freeform 39"/>
          <p:cNvSpPr/>
          <p:nvPr/>
        </p:nvSpPr>
        <p:spPr>
          <a:xfrm>
            <a:off x="1264779" y="9620250"/>
            <a:ext cx="1699234" cy="547688"/>
          </a:xfrm>
          <a:custGeom>
            <a:avLst/>
            <a:gdLst/>
            <a:ahLst/>
            <a:cxnLst/>
            <a:rect l="l" t="t" r="r" b="b"/>
            <a:pathLst>
              <a:path w="1699234" h="547688">
                <a:moveTo>
                  <a:pt x="0" y="0"/>
                </a:moveTo>
                <a:lnTo>
                  <a:pt x="1699234" y="0"/>
                </a:lnTo>
                <a:lnTo>
                  <a:pt x="1699234" y="547688"/>
                </a:lnTo>
                <a:lnTo>
                  <a:pt x="0" y="547688"/>
                </a:lnTo>
                <a:lnTo>
                  <a:pt x="0" y="0"/>
                </a:lnTo>
                <a:close/>
              </a:path>
            </a:pathLst>
          </a:custGeom>
          <a:blipFill>
            <a:blip r:embed="rId23"/>
            <a:stretch>
              <a:fillRect/>
            </a:stretch>
          </a:blipFill>
        </p:spPr>
        <p:txBody>
          <a:bodyPr/>
          <a:lstStyle/>
          <a:p>
            <a:endParaRPr lang="en-US"/>
          </a:p>
        </p:txBody>
      </p:sp>
      <p:sp>
        <p:nvSpPr>
          <p:cNvPr id="40" name="TextBox 40"/>
          <p:cNvSpPr txBox="1"/>
          <p:nvPr/>
        </p:nvSpPr>
        <p:spPr>
          <a:xfrm>
            <a:off x="3261646" y="9685020"/>
            <a:ext cx="2689716" cy="370226"/>
          </a:xfrm>
          <a:prstGeom prst="rect">
            <a:avLst/>
          </a:prstGeom>
        </p:spPr>
        <p:txBody>
          <a:bodyPr lIns="0" tIns="0" rIns="0" bIns="0" rtlCol="0" anchor="t">
            <a:spAutoFit/>
          </a:bodyPr>
          <a:lstStyle/>
          <a:p>
            <a:pPr algn="l">
              <a:lnSpc>
                <a:spcPts val="2520"/>
              </a:lnSpc>
            </a:pPr>
            <a:r>
              <a:rPr lang="en-US" sz="2100" u="sng" spc="450">
                <a:solidFill>
                  <a:srgbClr val="FFFFFF"/>
                </a:solidFill>
                <a:latin typeface="Montserrat"/>
                <a:ea typeface="Montserrat"/>
                <a:cs typeface="Montserrat"/>
                <a:sym typeface="Montserrat"/>
                <a:hlinkClick r:id="rId24" tooltip="https://www.gsx.org/"/>
              </a:rPr>
              <a:t>GSX.ORG</a:t>
            </a:r>
          </a:p>
        </p:txBody>
      </p:sp>
      <p:sp>
        <p:nvSpPr>
          <p:cNvPr id="41" name="Freeform 41"/>
          <p:cNvSpPr/>
          <p:nvPr/>
        </p:nvSpPr>
        <p:spPr>
          <a:xfrm>
            <a:off x="15676001" y="9326040"/>
            <a:ext cx="1606942" cy="1136108"/>
          </a:xfrm>
          <a:custGeom>
            <a:avLst/>
            <a:gdLst/>
            <a:ahLst/>
            <a:cxnLst/>
            <a:rect l="l" t="t" r="r" b="b"/>
            <a:pathLst>
              <a:path w="1606942" h="1136108">
                <a:moveTo>
                  <a:pt x="0" y="0"/>
                </a:moveTo>
                <a:lnTo>
                  <a:pt x="1606942" y="0"/>
                </a:lnTo>
                <a:lnTo>
                  <a:pt x="1606942" y="1136108"/>
                </a:lnTo>
                <a:lnTo>
                  <a:pt x="0" y="1136108"/>
                </a:lnTo>
                <a:lnTo>
                  <a:pt x="0" y="0"/>
                </a:lnTo>
                <a:close/>
              </a:path>
            </a:pathLst>
          </a:custGeom>
          <a:blipFill>
            <a:blip r:embed="rId25"/>
            <a:stretch>
              <a:fillRect/>
            </a:stretch>
          </a:blipFill>
        </p:spPr>
        <p:txBody>
          <a:bodyPr/>
          <a:lstStyle/>
          <a:p>
            <a:endParaRPr lang="en-US"/>
          </a:p>
        </p:txBody>
      </p:sp>
      <p:sp>
        <p:nvSpPr>
          <p:cNvPr id="42" name="Freeform 42"/>
          <p:cNvSpPr/>
          <p:nvPr/>
        </p:nvSpPr>
        <p:spPr>
          <a:xfrm>
            <a:off x="15832695" y="832122"/>
            <a:ext cx="1293554" cy="862368"/>
          </a:xfrm>
          <a:custGeom>
            <a:avLst/>
            <a:gdLst/>
            <a:ahLst/>
            <a:cxnLst/>
            <a:rect l="l" t="t" r="r" b="b"/>
            <a:pathLst>
              <a:path w="1293554" h="862368">
                <a:moveTo>
                  <a:pt x="0" y="0"/>
                </a:moveTo>
                <a:lnTo>
                  <a:pt x="1293554" y="0"/>
                </a:lnTo>
                <a:lnTo>
                  <a:pt x="1293554" y="862368"/>
                </a:lnTo>
                <a:lnTo>
                  <a:pt x="0" y="862368"/>
                </a:lnTo>
                <a:lnTo>
                  <a:pt x="0" y="0"/>
                </a:lnTo>
                <a:close/>
              </a:path>
            </a:pathLst>
          </a:custGeom>
          <a:blipFill>
            <a:blip r:embed="rId26">
              <a:extLst>
                <a:ext uri="{96DAC541-7B7A-43D3-8B79-37D633B846F1}">
                  <asvg:svgBlip xmlns:asvg="http://schemas.microsoft.com/office/drawing/2016/SVG/main" r:embed="rId27"/>
                </a:ext>
              </a:extLst>
            </a:blip>
            <a:stretch>
              <a:fillRect t="-735" b="-735"/>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731953"/>
            <a:ext cx="18287998" cy="10447019"/>
          </a:xfrm>
          <a:custGeom>
            <a:avLst/>
            <a:gdLst/>
            <a:ahLst/>
            <a:cxnLst/>
            <a:rect l="l" t="t" r="r" b="b"/>
            <a:pathLst>
              <a:path w="18287998" h="10447019">
                <a:moveTo>
                  <a:pt x="0" y="0"/>
                </a:moveTo>
                <a:lnTo>
                  <a:pt x="18287999" y="0"/>
                </a:lnTo>
                <a:lnTo>
                  <a:pt x="18287999" y="10447019"/>
                </a:lnTo>
                <a:lnTo>
                  <a:pt x="0" y="10447019"/>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314482" cy="9507596"/>
            <a:chOff x="0" y="0"/>
            <a:chExt cx="4823567" cy="2504058"/>
          </a:xfrm>
        </p:grpSpPr>
        <p:sp>
          <p:nvSpPr>
            <p:cNvPr id="4" name="Freeform 4"/>
            <p:cNvSpPr/>
            <p:nvPr/>
          </p:nvSpPr>
          <p:spPr>
            <a:xfrm>
              <a:off x="0" y="0"/>
              <a:ext cx="4823567" cy="2504058"/>
            </a:xfrm>
            <a:custGeom>
              <a:avLst/>
              <a:gdLst/>
              <a:ahLst/>
              <a:cxnLst/>
              <a:rect l="l" t="t" r="r" b="b"/>
              <a:pathLst>
                <a:path w="4823567" h="2504058">
                  <a:moveTo>
                    <a:pt x="0" y="0"/>
                  </a:moveTo>
                  <a:lnTo>
                    <a:pt x="4823567" y="0"/>
                  </a:lnTo>
                  <a:lnTo>
                    <a:pt x="4823567" y="2504058"/>
                  </a:lnTo>
                  <a:lnTo>
                    <a:pt x="0" y="2504058"/>
                  </a:lnTo>
                  <a:close/>
                </a:path>
              </a:pathLst>
            </a:custGeom>
            <a:solidFill>
              <a:srgbClr val="0C1625">
                <a:alpha val="70980"/>
              </a:srgbClr>
            </a:solidFill>
          </p:spPr>
          <p:txBody>
            <a:bodyPr/>
            <a:lstStyle/>
            <a:p>
              <a:endParaRPr lang="en-US"/>
            </a:p>
          </p:txBody>
        </p:sp>
        <p:sp>
          <p:nvSpPr>
            <p:cNvPr id="5" name="TextBox 5"/>
            <p:cNvSpPr txBox="1"/>
            <p:nvPr/>
          </p:nvSpPr>
          <p:spPr>
            <a:xfrm>
              <a:off x="0" y="-28575"/>
              <a:ext cx="4823567" cy="2532633"/>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a:off x="2" y="9326040"/>
            <a:ext cx="18288000" cy="1136108"/>
            <a:chOff x="0" y="0"/>
            <a:chExt cx="24384000" cy="1514811"/>
          </a:xfrm>
        </p:grpSpPr>
        <p:grpSp>
          <p:nvGrpSpPr>
            <p:cNvPr id="7" name="Group 7"/>
            <p:cNvGrpSpPr/>
            <p:nvPr/>
          </p:nvGrpSpPr>
          <p:grpSpPr>
            <a:xfrm>
              <a:off x="0" y="189082"/>
              <a:ext cx="24384000" cy="1092200"/>
              <a:chOff x="0" y="0"/>
              <a:chExt cx="24384000" cy="1092200"/>
            </a:xfrm>
          </p:grpSpPr>
          <p:sp>
            <p:nvSpPr>
              <p:cNvPr id="8" name="Freeform 8"/>
              <p:cNvSpPr/>
              <p:nvPr/>
            </p:nvSpPr>
            <p:spPr>
              <a:xfrm>
                <a:off x="0" y="0"/>
                <a:ext cx="24384000" cy="1092200"/>
              </a:xfrm>
              <a:custGeom>
                <a:avLst/>
                <a:gdLst/>
                <a:ahLst/>
                <a:cxnLst/>
                <a:rect l="l" t="t" r="r" b="b"/>
                <a:pathLst>
                  <a:path w="24384000" h="1092200">
                    <a:moveTo>
                      <a:pt x="0" y="0"/>
                    </a:moveTo>
                    <a:lnTo>
                      <a:pt x="24384000" y="0"/>
                    </a:lnTo>
                    <a:lnTo>
                      <a:pt x="24384000" y="1092200"/>
                    </a:lnTo>
                    <a:lnTo>
                      <a:pt x="0" y="1092200"/>
                    </a:lnTo>
                    <a:close/>
                  </a:path>
                </a:pathLst>
              </a:custGeom>
              <a:solidFill>
                <a:srgbClr val="0C1625"/>
              </a:solidFill>
            </p:spPr>
            <p:txBody>
              <a:bodyPr/>
              <a:lstStyle/>
              <a:p>
                <a:endParaRPr lang="en-US"/>
              </a:p>
            </p:txBody>
          </p:sp>
        </p:grpSp>
        <p:sp>
          <p:nvSpPr>
            <p:cNvPr id="9" name="Freeform 9"/>
            <p:cNvSpPr/>
            <p:nvPr/>
          </p:nvSpPr>
          <p:spPr>
            <a:xfrm>
              <a:off x="1686370" y="392280"/>
              <a:ext cx="2265646" cy="730250"/>
            </a:xfrm>
            <a:custGeom>
              <a:avLst/>
              <a:gdLst/>
              <a:ahLst/>
              <a:cxnLst/>
              <a:rect l="l" t="t" r="r" b="b"/>
              <a:pathLst>
                <a:path w="2265646" h="730250">
                  <a:moveTo>
                    <a:pt x="0" y="0"/>
                  </a:moveTo>
                  <a:lnTo>
                    <a:pt x="2265646" y="0"/>
                  </a:lnTo>
                  <a:lnTo>
                    <a:pt x="2265646" y="730250"/>
                  </a:lnTo>
                  <a:lnTo>
                    <a:pt x="0" y="730250"/>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4348860" y="478640"/>
              <a:ext cx="3586288" cy="493634"/>
            </a:xfrm>
            <a:prstGeom prst="rect">
              <a:avLst/>
            </a:prstGeom>
          </p:spPr>
          <p:txBody>
            <a:bodyPr lIns="0" tIns="0" rIns="0" bIns="0" rtlCol="0" anchor="t">
              <a:spAutoFit/>
            </a:bodyPr>
            <a:lstStyle/>
            <a:p>
              <a:pPr algn="l">
                <a:lnSpc>
                  <a:spcPts val="2520"/>
                </a:lnSpc>
              </a:pPr>
              <a:r>
                <a:rPr lang="en-US" sz="2100" u="sng" spc="450">
                  <a:solidFill>
                    <a:srgbClr val="FFFFFF"/>
                  </a:solidFill>
                  <a:latin typeface="Montserrat"/>
                  <a:ea typeface="Montserrat"/>
                  <a:cs typeface="Montserrat"/>
                  <a:sym typeface="Montserrat"/>
                  <a:hlinkClick r:id="rId5" tooltip="https://www.gsx.org/"/>
                </a:rPr>
                <a:t>GSX.ORG</a:t>
              </a:r>
            </a:p>
          </p:txBody>
        </p:sp>
        <p:sp>
          <p:nvSpPr>
            <p:cNvPr id="11" name="Freeform 11"/>
            <p:cNvSpPr/>
            <p:nvPr/>
          </p:nvSpPr>
          <p:spPr>
            <a:xfrm>
              <a:off x="20901332" y="0"/>
              <a:ext cx="2142589" cy="1514811"/>
            </a:xfrm>
            <a:custGeom>
              <a:avLst/>
              <a:gdLst/>
              <a:ahLst/>
              <a:cxnLst/>
              <a:rect l="l" t="t" r="r" b="b"/>
              <a:pathLst>
                <a:path w="2142589" h="1514811">
                  <a:moveTo>
                    <a:pt x="0" y="0"/>
                  </a:moveTo>
                  <a:lnTo>
                    <a:pt x="2142590" y="0"/>
                  </a:lnTo>
                  <a:lnTo>
                    <a:pt x="2142590" y="1514811"/>
                  </a:lnTo>
                  <a:lnTo>
                    <a:pt x="0" y="1514811"/>
                  </a:lnTo>
                  <a:lnTo>
                    <a:pt x="0" y="0"/>
                  </a:lnTo>
                  <a:close/>
                </a:path>
              </a:pathLst>
            </a:custGeom>
            <a:blipFill>
              <a:blip r:embed="rId6"/>
              <a:stretch>
                <a:fillRect/>
              </a:stretch>
            </a:blipFill>
          </p:spPr>
          <p:txBody>
            <a:bodyPr/>
            <a:lstStyle/>
            <a:p>
              <a:endParaRPr lang="en-US"/>
            </a:p>
          </p:txBody>
        </p:sp>
      </p:grpSp>
      <p:grpSp>
        <p:nvGrpSpPr>
          <p:cNvPr id="12" name="Group 12"/>
          <p:cNvGrpSpPr/>
          <p:nvPr/>
        </p:nvGrpSpPr>
        <p:grpSpPr>
          <a:xfrm>
            <a:off x="11088436" y="1484778"/>
            <a:ext cx="5569193" cy="7038778"/>
            <a:chOff x="0" y="0"/>
            <a:chExt cx="1466783" cy="1853835"/>
          </a:xfrm>
        </p:grpSpPr>
        <p:sp>
          <p:nvSpPr>
            <p:cNvPr id="13" name="Freeform 13"/>
            <p:cNvSpPr/>
            <p:nvPr/>
          </p:nvSpPr>
          <p:spPr>
            <a:xfrm>
              <a:off x="0" y="0"/>
              <a:ext cx="1466783" cy="1853835"/>
            </a:xfrm>
            <a:custGeom>
              <a:avLst/>
              <a:gdLst/>
              <a:ahLst/>
              <a:cxnLst/>
              <a:rect l="l" t="t" r="r" b="b"/>
              <a:pathLst>
                <a:path w="1466783" h="1853835">
                  <a:moveTo>
                    <a:pt x="70897" y="0"/>
                  </a:moveTo>
                  <a:lnTo>
                    <a:pt x="1395887" y="0"/>
                  </a:lnTo>
                  <a:cubicBezTo>
                    <a:pt x="1414690" y="0"/>
                    <a:pt x="1432722" y="7469"/>
                    <a:pt x="1446018" y="20765"/>
                  </a:cubicBezTo>
                  <a:cubicBezTo>
                    <a:pt x="1459314" y="34061"/>
                    <a:pt x="1466783" y="52094"/>
                    <a:pt x="1466783" y="70897"/>
                  </a:cubicBezTo>
                  <a:lnTo>
                    <a:pt x="1466783" y="1782938"/>
                  </a:lnTo>
                  <a:cubicBezTo>
                    <a:pt x="1466783" y="1801741"/>
                    <a:pt x="1459314" y="1819774"/>
                    <a:pt x="1446018" y="1833070"/>
                  </a:cubicBezTo>
                  <a:cubicBezTo>
                    <a:pt x="1432722" y="1846365"/>
                    <a:pt x="1414690" y="1853835"/>
                    <a:pt x="1395887" y="1853835"/>
                  </a:cubicBezTo>
                  <a:lnTo>
                    <a:pt x="70897" y="1853835"/>
                  </a:lnTo>
                  <a:cubicBezTo>
                    <a:pt x="52094" y="1853835"/>
                    <a:pt x="34061" y="1846365"/>
                    <a:pt x="20765" y="1833070"/>
                  </a:cubicBezTo>
                  <a:cubicBezTo>
                    <a:pt x="7469" y="1819774"/>
                    <a:pt x="0" y="1801741"/>
                    <a:pt x="0" y="1782938"/>
                  </a:cubicBezTo>
                  <a:lnTo>
                    <a:pt x="0" y="70897"/>
                  </a:lnTo>
                  <a:cubicBezTo>
                    <a:pt x="0" y="52094"/>
                    <a:pt x="7469" y="34061"/>
                    <a:pt x="20765" y="20765"/>
                  </a:cubicBezTo>
                  <a:cubicBezTo>
                    <a:pt x="34061" y="7469"/>
                    <a:pt x="52094" y="0"/>
                    <a:pt x="70897" y="0"/>
                  </a:cubicBezTo>
                  <a:close/>
                </a:path>
              </a:pathLst>
            </a:custGeom>
            <a:solidFill>
              <a:srgbClr val="5BC6CB"/>
            </a:solidFill>
          </p:spPr>
          <p:txBody>
            <a:bodyPr/>
            <a:lstStyle/>
            <a:p>
              <a:endParaRPr lang="en-US"/>
            </a:p>
          </p:txBody>
        </p:sp>
        <p:sp>
          <p:nvSpPr>
            <p:cNvPr id="14" name="TextBox 14"/>
            <p:cNvSpPr txBox="1"/>
            <p:nvPr/>
          </p:nvSpPr>
          <p:spPr>
            <a:xfrm>
              <a:off x="0" y="-28575"/>
              <a:ext cx="1466783" cy="1882410"/>
            </a:xfrm>
            <a:prstGeom prst="rect">
              <a:avLst/>
            </a:prstGeom>
          </p:spPr>
          <p:txBody>
            <a:bodyPr lIns="50800" tIns="50800" rIns="50800" bIns="50800" rtlCol="0" anchor="ctr"/>
            <a:lstStyle/>
            <a:p>
              <a:pPr algn="ctr">
                <a:lnSpc>
                  <a:spcPts val="2100"/>
                </a:lnSpc>
              </a:pPr>
              <a:endParaRPr/>
            </a:p>
          </p:txBody>
        </p:sp>
      </p:grpSp>
      <p:grpSp>
        <p:nvGrpSpPr>
          <p:cNvPr id="15" name="Group 15"/>
          <p:cNvGrpSpPr/>
          <p:nvPr/>
        </p:nvGrpSpPr>
        <p:grpSpPr>
          <a:xfrm>
            <a:off x="12586458" y="3653763"/>
            <a:ext cx="2477996" cy="1012568"/>
            <a:chOff x="0" y="0"/>
            <a:chExt cx="652641" cy="266685"/>
          </a:xfrm>
        </p:grpSpPr>
        <p:sp>
          <p:nvSpPr>
            <p:cNvPr id="16" name="Freeform 16"/>
            <p:cNvSpPr/>
            <p:nvPr/>
          </p:nvSpPr>
          <p:spPr>
            <a:xfrm>
              <a:off x="0" y="0"/>
              <a:ext cx="652641" cy="266685"/>
            </a:xfrm>
            <a:custGeom>
              <a:avLst/>
              <a:gdLst/>
              <a:ahLst/>
              <a:cxnLst/>
              <a:rect l="l" t="t" r="r" b="b"/>
              <a:pathLst>
                <a:path w="652641" h="266685">
                  <a:moveTo>
                    <a:pt x="0" y="0"/>
                  </a:moveTo>
                  <a:lnTo>
                    <a:pt x="652641" y="0"/>
                  </a:lnTo>
                  <a:lnTo>
                    <a:pt x="652641" y="266685"/>
                  </a:lnTo>
                  <a:lnTo>
                    <a:pt x="0" y="266685"/>
                  </a:lnTo>
                  <a:close/>
                </a:path>
              </a:pathLst>
            </a:custGeom>
            <a:solidFill>
              <a:srgbClr val="91298C"/>
            </a:solidFill>
          </p:spPr>
          <p:txBody>
            <a:bodyPr/>
            <a:lstStyle/>
            <a:p>
              <a:endParaRPr lang="en-US"/>
            </a:p>
          </p:txBody>
        </p:sp>
        <p:sp>
          <p:nvSpPr>
            <p:cNvPr id="17" name="TextBox 17"/>
            <p:cNvSpPr txBox="1"/>
            <p:nvPr/>
          </p:nvSpPr>
          <p:spPr>
            <a:xfrm>
              <a:off x="0" y="-28575"/>
              <a:ext cx="652641" cy="295260"/>
            </a:xfrm>
            <a:prstGeom prst="rect">
              <a:avLst/>
            </a:prstGeom>
          </p:spPr>
          <p:txBody>
            <a:bodyPr lIns="50800" tIns="50800" rIns="50800" bIns="50800" rtlCol="0" anchor="ctr"/>
            <a:lstStyle/>
            <a:p>
              <a:pPr algn="ctr">
                <a:lnSpc>
                  <a:spcPts val="2100"/>
                </a:lnSpc>
              </a:pPr>
              <a:endParaRPr/>
            </a:p>
          </p:txBody>
        </p:sp>
      </p:grpSp>
      <p:sp>
        <p:nvSpPr>
          <p:cNvPr id="18" name="TextBox 18"/>
          <p:cNvSpPr txBox="1"/>
          <p:nvPr/>
        </p:nvSpPr>
        <p:spPr>
          <a:xfrm>
            <a:off x="11108932" y="2195150"/>
            <a:ext cx="5548696" cy="1036453"/>
          </a:xfrm>
          <a:prstGeom prst="rect">
            <a:avLst/>
          </a:prstGeom>
        </p:spPr>
        <p:txBody>
          <a:bodyPr lIns="0" tIns="0" rIns="0" bIns="0" rtlCol="0" anchor="t">
            <a:spAutoFit/>
          </a:bodyPr>
          <a:lstStyle/>
          <a:p>
            <a:pPr algn="ctr">
              <a:lnSpc>
                <a:spcPts val="7972"/>
              </a:lnSpc>
            </a:pPr>
            <a:r>
              <a:rPr lang="en-US" sz="5694" b="1">
                <a:solidFill>
                  <a:srgbClr val="FFFFFF"/>
                </a:solidFill>
                <a:latin typeface="Poppins Bold"/>
                <a:ea typeface="Poppins Bold"/>
                <a:cs typeface="Poppins Bold"/>
                <a:sym typeface="Poppins Bold"/>
              </a:rPr>
              <a:t>Case </a:t>
            </a:r>
            <a:r>
              <a:rPr lang="en-US" sz="5694" b="1">
                <a:solidFill>
                  <a:srgbClr val="FFFFFF"/>
                </a:solidFill>
                <a:latin typeface="Poppins Medium"/>
                <a:ea typeface="Poppins Medium"/>
                <a:cs typeface="Poppins Medium"/>
                <a:sym typeface="Poppins Medium"/>
              </a:rPr>
              <a:t>Study</a:t>
            </a:r>
          </a:p>
        </p:txBody>
      </p:sp>
      <p:sp>
        <p:nvSpPr>
          <p:cNvPr id="19" name="TextBox 19"/>
          <p:cNvSpPr txBox="1"/>
          <p:nvPr/>
        </p:nvSpPr>
        <p:spPr>
          <a:xfrm>
            <a:off x="11877003" y="5128260"/>
            <a:ext cx="4469903" cy="2335530"/>
          </a:xfrm>
          <a:prstGeom prst="rect">
            <a:avLst/>
          </a:prstGeom>
        </p:spPr>
        <p:txBody>
          <a:bodyPr lIns="0" tIns="0" rIns="0" bIns="0" rtlCol="0" anchor="t">
            <a:spAutoFit/>
          </a:bodyPr>
          <a:lstStyle/>
          <a:p>
            <a:pPr algn="l">
              <a:lnSpc>
                <a:spcPts val="4620"/>
              </a:lnSpc>
            </a:pPr>
            <a:r>
              <a:rPr lang="en-US" sz="3300">
                <a:solidFill>
                  <a:srgbClr val="FFFFFF"/>
                </a:solidFill>
                <a:latin typeface="Poppins"/>
                <a:ea typeface="Poppins"/>
                <a:cs typeface="Poppins"/>
                <a:sym typeface="Poppins"/>
              </a:rPr>
              <a:t>Airpod Thefts, </a:t>
            </a:r>
          </a:p>
          <a:p>
            <a:pPr algn="l">
              <a:lnSpc>
                <a:spcPts val="4620"/>
              </a:lnSpc>
            </a:pPr>
            <a:r>
              <a:rPr lang="en-US" sz="3300">
                <a:solidFill>
                  <a:srgbClr val="FFFFFF"/>
                </a:solidFill>
                <a:latin typeface="Poppins"/>
                <a:ea typeface="Poppins"/>
                <a:cs typeface="Poppins"/>
                <a:sym typeface="Poppins"/>
              </a:rPr>
              <a:t>Root Causes,</a:t>
            </a:r>
          </a:p>
          <a:p>
            <a:pPr algn="l">
              <a:lnSpc>
                <a:spcPts val="4620"/>
              </a:lnSpc>
            </a:pPr>
            <a:r>
              <a:rPr lang="en-US" sz="3300">
                <a:solidFill>
                  <a:srgbClr val="FFFFFF"/>
                </a:solidFill>
                <a:latin typeface="Poppins"/>
                <a:ea typeface="Poppins"/>
                <a:cs typeface="Poppins"/>
                <a:sym typeface="Poppins"/>
              </a:rPr>
              <a:t>New Policies &amp; </a:t>
            </a:r>
          </a:p>
          <a:p>
            <a:pPr algn="l">
              <a:lnSpc>
                <a:spcPts val="4620"/>
              </a:lnSpc>
            </a:pPr>
            <a:r>
              <a:rPr lang="en-US" sz="3300">
                <a:solidFill>
                  <a:srgbClr val="FFFFFF"/>
                </a:solidFill>
                <a:latin typeface="Poppins"/>
                <a:ea typeface="Poppins"/>
                <a:cs typeface="Poppins"/>
                <a:sym typeface="Poppins"/>
              </a:rPr>
              <a:t>Saved Budgets</a:t>
            </a:r>
          </a:p>
        </p:txBody>
      </p:sp>
      <p:sp>
        <p:nvSpPr>
          <p:cNvPr id="20" name="TextBox 20"/>
          <p:cNvSpPr txBox="1"/>
          <p:nvPr/>
        </p:nvSpPr>
        <p:spPr>
          <a:xfrm>
            <a:off x="12586458" y="3774007"/>
            <a:ext cx="2477996" cy="717550"/>
          </a:xfrm>
          <a:prstGeom prst="rect">
            <a:avLst/>
          </a:prstGeom>
        </p:spPr>
        <p:txBody>
          <a:bodyPr lIns="0" tIns="0" rIns="0" bIns="0" rtlCol="0" anchor="t">
            <a:spAutoFit/>
          </a:bodyPr>
          <a:lstStyle/>
          <a:p>
            <a:pPr algn="ctr">
              <a:lnSpc>
                <a:spcPts val="5599"/>
              </a:lnSpc>
            </a:pPr>
            <a:r>
              <a:rPr lang="en-US" sz="3999" b="1">
                <a:solidFill>
                  <a:srgbClr val="FFFFFF"/>
                </a:solidFill>
                <a:latin typeface="Poppins Medium"/>
                <a:ea typeface="Poppins Medium"/>
                <a:cs typeface="Poppins Medium"/>
                <a:sym typeface="Poppins Medium"/>
              </a:rPr>
              <a:t>Kidnap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1028700" y="2101186"/>
            <a:ext cx="89185" cy="603250"/>
            <a:chOff x="0" y="0"/>
            <a:chExt cx="31089" cy="210283"/>
          </a:xfrm>
        </p:grpSpPr>
        <p:sp>
          <p:nvSpPr>
            <p:cNvPr id="4" name="Freeform 4"/>
            <p:cNvSpPr/>
            <p:nvPr/>
          </p:nvSpPr>
          <p:spPr>
            <a:xfrm>
              <a:off x="0" y="0"/>
              <a:ext cx="31089" cy="210283"/>
            </a:xfrm>
            <a:custGeom>
              <a:avLst/>
              <a:gdLst/>
              <a:ahLst/>
              <a:cxnLst/>
              <a:rect l="l" t="t" r="r" b="b"/>
              <a:pathLst>
                <a:path w="31089" h="210283">
                  <a:moveTo>
                    <a:pt x="0" y="0"/>
                  </a:moveTo>
                  <a:lnTo>
                    <a:pt x="31089" y="0"/>
                  </a:lnTo>
                  <a:lnTo>
                    <a:pt x="31089" y="210283"/>
                  </a:lnTo>
                  <a:lnTo>
                    <a:pt x="0" y="210283"/>
                  </a:lnTo>
                  <a:close/>
                </a:path>
              </a:pathLst>
            </a:custGeom>
            <a:solidFill>
              <a:srgbClr val="5E3F99"/>
            </a:solidFill>
          </p:spPr>
          <p:txBody>
            <a:bodyPr/>
            <a:lstStyle/>
            <a:p>
              <a:endParaRPr lang="en-US"/>
            </a:p>
          </p:txBody>
        </p:sp>
        <p:sp>
          <p:nvSpPr>
            <p:cNvPr id="5" name="TextBox 5"/>
            <p:cNvSpPr txBox="1"/>
            <p:nvPr/>
          </p:nvSpPr>
          <p:spPr>
            <a:xfrm>
              <a:off x="0" y="-28575"/>
              <a:ext cx="31089" cy="238858"/>
            </a:xfrm>
            <a:prstGeom prst="rect">
              <a:avLst/>
            </a:prstGeom>
          </p:spPr>
          <p:txBody>
            <a:bodyPr lIns="50800" tIns="50800" rIns="50800" bIns="50800" rtlCol="0" anchor="ctr"/>
            <a:lstStyle/>
            <a:p>
              <a:pPr algn="ctr">
                <a:lnSpc>
                  <a:spcPts val="1540"/>
                </a:lnSpc>
              </a:pPr>
              <a:endParaRPr/>
            </a:p>
          </p:txBody>
        </p:sp>
      </p:grpSp>
      <p:sp>
        <p:nvSpPr>
          <p:cNvPr id="6" name="Freeform 6"/>
          <p:cNvSpPr/>
          <p:nvPr/>
        </p:nvSpPr>
        <p:spPr>
          <a:xfrm>
            <a:off x="3996363" y="8650579"/>
            <a:ext cx="10696331" cy="1738154"/>
          </a:xfrm>
          <a:custGeom>
            <a:avLst/>
            <a:gdLst/>
            <a:ahLst/>
            <a:cxnLst/>
            <a:rect l="l" t="t" r="r" b="b"/>
            <a:pathLst>
              <a:path w="10696331" h="1738154">
                <a:moveTo>
                  <a:pt x="0" y="0"/>
                </a:moveTo>
                <a:lnTo>
                  <a:pt x="10696331" y="0"/>
                </a:lnTo>
                <a:lnTo>
                  <a:pt x="10696331" y="1738154"/>
                </a:lnTo>
                <a:lnTo>
                  <a:pt x="0" y="1738154"/>
                </a:lnTo>
                <a:lnTo>
                  <a:pt x="0" y="0"/>
                </a:lnTo>
                <a:close/>
              </a:path>
            </a:pathLst>
          </a:custGeom>
          <a:blipFill>
            <a:blip r:embed="rId4">
              <a:alphaModFix amt="46000"/>
            </a:blip>
            <a:stretch>
              <a:fillRect/>
            </a:stretch>
          </a:blipFill>
        </p:spPr>
        <p:txBody>
          <a:bodyPr/>
          <a:lstStyle/>
          <a:p>
            <a:endParaRPr lang="en-US"/>
          </a:p>
        </p:txBody>
      </p:sp>
      <p:sp>
        <p:nvSpPr>
          <p:cNvPr id="7" name="Freeform 7"/>
          <p:cNvSpPr/>
          <p:nvPr/>
        </p:nvSpPr>
        <p:spPr>
          <a:xfrm>
            <a:off x="1028700" y="3849574"/>
            <a:ext cx="16631656" cy="4801005"/>
          </a:xfrm>
          <a:custGeom>
            <a:avLst/>
            <a:gdLst/>
            <a:ahLst/>
            <a:cxnLst/>
            <a:rect l="l" t="t" r="r" b="b"/>
            <a:pathLst>
              <a:path w="16631656" h="4801005">
                <a:moveTo>
                  <a:pt x="0" y="0"/>
                </a:moveTo>
                <a:lnTo>
                  <a:pt x="16631656" y="0"/>
                </a:lnTo>
                <a:lnTo>
                  <a:pt x="16631656" y="4801005"/>
                </a:lnTo>
                <a:lnTo>
                  <a:pt x="0" y="4801005"/>
                </a:lnTo>
                <a:lnTo>
                  <a:pt x="0" y="0"/>
                </a:lnTo>
                <a:close/>
              </a:path>
            </a:pathLst>
          </a:custGeom>
          <a:blipFill>
            <a:blip r:embed="rId5"/>
            <a:stretch>
              <a:fillRect l="-242" r="-242"/>
            </a:stretch>
          </a:blipFill>
        </p:spPr>
        <p:txBody>
          <a:bodyPr/>
          <a:lstStyle/>
          <a:p>
            <a:endParaRPr lang="en-US"/>
          </a:p>
        </p:txBody>
      </p:sp>
      <p:sp>
        <p:nvSpPr>
          <p:cNvPr id="8" name="Freeform 8"/>
          <p:cNvSpPr/>
          <p:nvPr/>
        </p:nvSpPr>
        <p:spPr>
          <a:xfrm>
            <a:off x="1657461" y="4897582"/>
            <a:ext cx="1544820" cy="1636896"/>
          </a:xfrm>
          <a:custGeom>
            <a:avLst/>
            <a:gdLst/>
            <a:ahLst/>
            <a:cxnLst/>
            <a:rect l="l" t="t" r="r" b="b"/>
            <a:pathLst>
              <a:path w="1544820" h="1636896">
                <a:moveTo>
                  <a:pt x="0" y="0"/>
                </a:moveTo>
                <a:lnTo>
                  <a:pt x="1544821" y="0"/>
                </a:lnTo>
                <a:lnTo>
                  <a:pt x="1544821" y="1636896"/>
                </a:lnTo>
                <a:lnTo>
                  <a:pt x="0" y="16368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4410517" y="5033688"/>
            <a:ext cx="1622554" cy="1674894"/>
          </a:xfrm>
          <a:custGeom>
            <a:avLst/>
            <a:gdLst/>
            <a:ahLst/>
            <a:cxnLst/>
            <a:rect l="l" t="t" r="r" b="b"/>
            <a:pathLst>
              <a:path w="1622554" h="1674894">
                <a:moveTo>
                  <a:pt x="0" y="0"/>
                </a:moveTo>
                <a:lnTo>
                  <a:pt x="1622553" y="0"/>
                </a:lnTo>
                <a:lnTo>
                  <a:pt x="1622553" y="1674894"/>
                </a:lnTo>
                <a:lnTo>
                  <a:pt x="0" y="1674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7276923" y="5033688"/>
            <a:ext cx="1422053" cy="1636896"/>
          </a:xfrm>
          <a:custGeom>
            <a:avLst/>
            <a:gdLst/>
            <a:ahLst/>
            <a:cxnLst/>
            <a:rect l="l" t="t" r="r" b="b"/>
            <a:pathLst>
              <a:path w="1422053" h="1636896">
                <a:moveTo>
                  <a:pt x="0" y="0"/>
                </a:moveTo>
                <a:lnTo>
                  <a:pt x="1422053" y="0"/>
                </a:lnTo>
                <a:lnTo>
                  <a:pt x="1422053" y="1636896"/>
                </a:lnTo>
                <a:lnTo>
                  <a:pt x="0" y="1636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9908651" y="5295526"/>
            <a:ext cx="1671802" cy="1375057"/>
          </a:xfrm>
          <a:custGeom>
            <a:avLst/>
            <a:gdLst/>
            <a:ahLst/>
            <a:cxnLst/>
            <a:rect l="l" t="t" r="r" b="b"/>
            <a:pathLst>
              <a:path w="1671802" h="1375057">
                <a:moveTo>
                  <a:pt x="0" y="0"/>
                </a:moveTo>
                <a:lnTo>
                  <a:pt x="1671802" y="0"/>
                </a:lnTo>
                <a:lnTo>
                  <a:pt x="1671802" y="1375058"/>
                </a:lnTo>
                <a:lnTo>
                  <a:pt x="0" y="137505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12854960" y="5295526"/>
            <a:ext cx="1413056" cy="1413056"/>
          </a:xfrm>
          <a:custGeom>
            <a:avLst/>
            <a:gdLst/>
            <a:ahLst/>
            <a:cxnLst/>
            <a:rect l="l" t="t" r="r" b="b"/>
            <a:pathLst>
              <a:path w="1413056" h="1413056">
                <a:moveTo>
                  <a:pt x="0" y="0"/>
                </a:moveTo>
                <a:lnTo>
                  <a:pt x="1413056" y="0"/>
                </a:lnTo>
                <a:lnTo>
                  <a:pt x="1413056" y="1413056"/>
                </a:lnTo>
                <a:lnTo>
                  <a:pt x="0" y="141305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3" name="Freeform 13"/>
          <p:cNvSpPr/>
          <p:nvPr/>
        </p:nvSpPr>
        <p:spPr>
          <a:xfrm>
            <a:off x="15482393" y="5446422"/>
            <a:ext cx="1776907" cy="1306027"/>
          </a:xfrm>
          <a:custGeom>
            <a:avLst/>
            <a:gdLst/>
            <a:ahLst/>
            <a:cxnLst/>
            <a:rect l="l" t="t" r="r" b="b"/>
            <a:pathLst>
              <a:path w="1776907" h="1306027">
                <a:moveTo>
                  <a:pt x="0" y="0"/>
                </a:moveTo>
                <a:lnTo>
                  <a:pt x="1776907" y="0"/>
                </a:lnTo>
                <a:lnTo>
                  <a:pt x="1776907" y="1306027"/>
                </a:lnTo>
                <a:lnTo>
                  <a:pt x="0" y="13060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nvGrpSpPr>
          <p:cNvPr id="14" name="Group 14"/>
          <p:cNvGrpSpPr/>
          <p:nvPr/>
        </p:nvGrpSpPr>
        <p:grpSpPr>
          <a:xfrm>
            <a:off x="10803429" y="832122"/>
            <a:ext cx="2495528" cy="249552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8"/>
              <a:stretch>
                <a:fillRect l="-3228" t="-4982" r="-4779" b="-7615"/>
              </a:stretch>
            </a:blipFill>
          </p:spPr>
          <p:txBody>
            <a:bodyPr/>
            <a:lstStyle/>
            <a:p>
              <a:endParaRPr lang="en-US"/>
            </a:p>
          </p:txBody>
        </p:sp>
      </p:grpSp>
      <p:sp>
        <p:nvSpPr>
          <p:cNvPr id="16" name="TextBox 16"/>
          <p:cNvSpPr txBox="1"/>
          <p:nvPr/>
        </p:nvSpPr>
        <p:spPr>
          <a:xfrm>
            <a:off x="1028700" y="818083"/>
            <a:ext cx="7221941" cy="1036453"/>
          </a:xfrm>
          <a:prstGeom prst="rect">
            <a:avLst/>
          </a:prstGeom>
        </p:spPr>
        <p:txBody>
          <a:bodyPr lIns="0" tIns="0" rIns="0" bIns="0" rtlCol="0" anchor="t">
            <a:spAutoFit/>
          </a:bodyPr>
          <a:lstStyle/>
          <a:p>
            <a:pPr algn="l">
              <a:lnSpc>
                <a:spcPts val="7972"/>
              </a:lnSpc>
            </a:pPr>
            <a:r>
              <a:rPr lang="en-US" sz="5694" b="1">
                <a:solidFill>
                  <a:srgbClr val="0C1625"/>
                </a:solidFill>
                <a:latin typeface="Poppins Semi-Bold"/>
                <a:ea typeface="Poppins Semi-Bold"/>
                <a:cs typeface="Poppins Semi-Bold"/>
                <a:sym typeface="Poppins Semi-Bold"/>
              </a:rPr>
              <a:t>Security Objectives</a:t>
            </a:r>
          </a:p>
        </p:txBody>
      </p:sp>
      <p:sp>
        <p:nvSpPr>
          <p:cNvPr id="17" name="TextBox 17"/>
          <p:cNvSpPr txBox="1"/>
          <p:nvPr/>
        </p:nvSpPr>
        <p:spPr>
          <a:xfrm>
            <a:off x="1348809" y="1986886"/>
            <a:ext cx="6901831" cy="717550"/>
          </a:xfrm>
          <a:prstGeom prst="rect">
            <a:avLst/>
          </a:prstGeom>
        </p:spPr>
        <p:txBody>
          <a:bodyPr lIns="0" tIns="0" rIns="0" bIns="0" rtlCol="0" anchor="t">
            <a:spAutoFit/>
          </a:bodyPr>
          <a:lstStyle/>
          <a:p>
            <a:pPr algn="l">
              <a:lnSpc>
                <a:spcPts val="5599"/>
              </a:lnSpc>
            </a:pPr>
            <a:r>
              <a:rPr lang="en-US" sz="3999" b="1">
                <a:solidFill>
                  <a:srgbClr val="0C1625"/>
                </a:solidFill>
                <a:latin typeface="Poppins Medium"/>
                <a:ea typeface="Poppins Medium"/>
                <a:cs typeface="Poppins Medium"/>
                <a:sym typeface="Poppins Medium"/>
              </a:rPr>
              <a:t>Loss Avoidance</a:t>
            </a:r>
          </a:p>
        </p:txBody>
      </p:sp>
      <p:sp>
        <p:nvSpPr>
          <p:cNvPr id="18" name="TextBox 18"/>
          <p:cNvSpPr txBox="1"/>
          <p:nvPr/>
        </p:nvSpPr>
        <p:spPr>
          <a:xfrm>
            <a:off x="1073293" y="6603807"/>
            <a:ext cx="2713157" cy="618490"/>
          </a:xfrm>
          <a:prstGeom prst="rect">
            <a:avLst/>
          </a:prstGeom>
        </p:spPr>
        <p:txBody>
          <a:bodyPr lIns="0" tIns="0" rIns="0" bIns="0" rtlCol="0" anchor="t">
            <a:spAutoFit/>
          </a:bodyPr>
          <a:lstStyle/>
          <a:p>
            <a:pPr algn="ctr">
              <a:lnSpc>
                <a:spcPts val="4760"/>
              </a:lnSpc>
            </a:pPr>
            <a:r>
              <a:rPr lang="en-US" sz="3400" b="1">
                <a:solidFill>
                  <a:srgbClr val="FFFFFF"/>
                </a:solidFill>
                <a:latin typeface="Poppins Medium"/>
                <a:ea typeface="Poppins Medium"/>
                <a:cs typeface="Poppins Medium"/>
                <a:sym typeface="Poppins Medium"/>
              </a:rPr>
              <a:t>Deter</a:t>
            </a:r>
          </a:p>
        </p:txBody>
      </p:sp>
      <p:sp>
        <p:nvSpPr>
          <p:cNvPr id="19" name="TextBox 19"/>
          <p:cNvSpPr txBox="1"/>
          <p:nvPr/>
        </p:nvSpPr>
        <p:spPr>
          <a:xfrm>
            <a:off x="3786450" y="6603807"/>
            <a:ext cx="2713157" cy="618490"/>
          </a:xfrm>
          <a:prstGeom prst="rect">
            <a:avLst/>
          </a:prstGeom>
        </p:spPr>
        <p:txBody>
          <a:bodyPr lIns="0" tIns="0" rIns="0" bIns="0" rtlCol="0" anchor="t">
            <a:spAutoFit/>
          </a:bodyPr>
          <a:lstStyle/>
          <a:p>
            <a:pPr algn="ctr">
              <a:lnSpc>
                <a:spcPts val="4760"/>
              </a:lnSpc>
            </a:pPr>
            <a:r>
              <a:rPr lang="en-US" sz="3400" b="1">
                <a:solidFill>
                  <a:srgbClr val="FFFFFF"/>
                </a:solidFill>
                <a:latin typeface="Poppins Medium"/>
                <a:ea typeface="Poppins Medium"/>
                <a:cs typeface="Poppins Medium"/>
                <a:sym typeface="Poppins Medium"/>
              </a:rPr>
              <a:t>Detect</a:t>
            </a:r>
          </a:p>
        </p:txBody>
      </p:sp>
      <p:sp>
        <p:nvSpPr>
          <p:cNvPr id="20" name="TextBox 20"/>
          <p:cNvSpPr txBox="1"/>
          <p:nvPr/>
        </p:nvSpPr>
        <p:spPr>
          <a:xfrm>
            <a:off x="9360753" y="6603807"/>
            <a:ext cx="2713157" cy="618490"/>
          </a:xfrm>
          <a:prstGeom prst="rect">
            <a:avLst/>
          </a:prstGeom>
        </p:spPr>
        <p:txBody>
          <a:bodyPr lIns="0" tIns="0" rIns="0" bIns="0" rtlCol="0" anchor="t">
            <a:spAutoFit/>
          </a:bodyPr>
          <a:lstStyle/>
          <a:p>
            <a:pPr algn="ctr">
              <a:lnSpc>
                <a:spcPts val="4760"/>
              </a:lnSpc>
            </a:pPr>
            <a:r>
              <a:rPr lang="en-US" sz="3400" b="1">
                <a:solidFill>
                  <a:srgbClr val="FFFFFF"/>
                </a:solidFill>
                <a:latin typeface="Poppins Medium"/>
                <a:ea typeface="Poppins Medium"/>
                <a:cs typeface="Poppins Medium"/>
                <a:sym typeface="Poppins Medium"/>
              </a:rPr>
              <a:t>Alert</a:t>
            </a:r>
          </a:p>
        </p:txBody>
      </p:sp>
      <p:sp>
        <p:nvSpPr>
          <p:cNvPr id="21" name="TextBox 21"/>
          <p:cNvSpPr txBox="1"/>
          <p:nvPr/>
        </p:nvSpPr>
        <p:spPr>
          <a:xfrm>
            <a:off x="12207260" y="6603807"/>
            <a:ext cx="2713157" cy="618490"/>
          </a:xfrm>
          <a:prstGeom prst="rect">
            <a:avLst/>
          </a:prstGeom>
        </p:spPr>
        <p:txBody>
          <a:bodyPr lIns="0" tIns="0" rIns="0" bIns="0" rtlCol="0" anchor="t">
            <a:spAutoFit/>
          </a:bodyPr>
          <a:lstStyle/>
          <a:p>
            <a:pPr algn="ctr">
              <a:lnSpc>
                <a:spcPts val="4760"/>
              </a:lnSpc>
            </a:pPr>
            <a:r>
              <a:rPr lang="en-US" sz="3400" b="1">
                <a:solidFill>
                  <a:srgbClr val="FFFFFF"/>
                </a:solidFill>
                <a:latin typeface="Poppins Medium"/>
                <a:ea typeface="Poppins Medium"/>
                <a:cs typeface="Poppins Medium"/>
                <a:sym typeface="Poppins Medium"/>
              </a:rPr>
              <a:t>Respond</a:t>
            </a:r>
          </a:p>
        </p:txBody>
      </p:sp>
      <p:sp>
        <p:nvSpPr>
          <p:cNvPr id="22" name="TextBox 22"/>
          <p:cNvSpPr txBox="1"/>
          <p:nvPr/>
        </p:nvSpPr>
        <p:spPr>
          <a:xfrm>
            <a:off x="15311087" y="6774621"/>
            <a:ext cx="2341538" cy="618490"/>
          </a:xfrm>
          <a:prstGeom prst="rect">
            <a:avLst/>
          </a:prstGeom>
        </p:spPr>
        <p:txBody>
          <a:bodyPr lIns="0" tIns="0" rIns="0" bIns="0" rtlCol="0" anchor="t">
            <a:spAutoFit/>
          </a:bodyPr>
          <a:lstStyle/>
          <a:p>
            <a:pPr algn="ctr">
              <a:lnSpc>
                <a:spcPts val="4760"/>
              </a:lnSpc>
            </a:pPr>
            <a:r>
              <a:rPr lang="en-US" sz="3400" b="1">
                <a:solidFill>
                  <a:srgbClr val="FFFFFF"/>
                </a:solidFill>
                <a:latin typeface="Poppins Medium"/>
                <a:ea typeface="Poppins Medium"/>
                <a:cs typeface="Poppins Medium"/>
                <a:sym typeface="Poppins Medium"/>
              </a:rPr>
              <a:t>Recover </a:t>
            </a:r>
          </a:p>
        </p:txBody>
      </p:sp>
      <p:sp>
        <p:nvSpPr>
          <p:cNvPr id="23" name="TextBox 23"/>
          <p:cNvSpPr txBox="1"/>
          <p:nvPr/>
        </p:nvSpPr>
        <p:spPr>
          <a:xfrm>
            <a:off x="6631371" y="6603807"/>
            <a:ext cx="2713157" cy="618490"/>
          </a:xfrm>
          <a:prstGeom prst="rect">
            <a:avLst/>
          </a:prstGeom>
        </p:spPr>
        <p:txBody>
          <a:bodyPr lIns="0" tIns="0" rIns="0" bIns="0" rtlCol="0" anchor="t">
            <a:spAutoFit/>
          </a:bodyPr>
          <a:lstStyle/>
          <a:p>
            <a:pPr algn="ctr">
              <a:lnSpc>
                <a:spcPts val="4760"/>
              </a:lnSpc>
            </a:pPr>
            <a:r>
              <a:rPr lang="en-US" sz="3400" b="1">
                <a:solidFill>
                  <a:srgbClr val="FFFFFF"/>
                </a:solidFill>
                <a:latin typeface="Poppins Medium"/>
                <a:ea typeface="Poppins Medium"/>
                <a:cs typeface="Poppins Medium"/>
                <a:sym typeface="Poppins Medium"/>
              </a:rPr>
              <a:t>Prevent</a:t>
            </a:r>
          </a:p>
        </p:txBody>
      </p:sp>
      <p:sp>
        <p:nvSpPr>
          <p:cNvPr id="24" name="TextBox 24"/>
          <p:cNvSpPr txBox="1"/>
          <p:nvPr/>
        </p:nvSpPr>
        <p:spPr>
          <a:xfrm>
            <a:off x="6631371" y="7165146"/>
            <a:ext cx="2713157" cy="398779"/>
          </a:xfrm>
          <a:prstGeom prst="rect">
            <a:avLst/>
          </a:prstGeom>
        </p:spPr>
        <p:txBody>
          <a:bodyPr lIns="0" tIns="0" rIns="0" bIns="0" rtlCol="0" anchor="t">
            <a:spAutoFit/>
          </a:bodyPr>
          <a:lstStyle/>
          <a:p>
            <a:pPr algn="ctr">
              <a:lnSpc>
                <a:spcPts val="3220"/>
              </a:lnSpc>
            </a:pPr>
            <a:r>
              <a:rPr lang="en-US" sz="2300">
                <a:solidFill>
                  <a:srgbClr val="FFFFFF"/>
                </a:solidFill>
                <a:latin typeface="Poppins"/>
                <a:ea typeface="Poppins"/>
                <a:cs typeface="Poppins"/>
                <a:sym typeface="Poppins"/>
              </a:rPr>
              <a:t>Protect / Delay</a:t>
            </a:r>
          </a:p>
        </p:txBody>
      </p:sp>
      <p:grpSp>
        <p:nvGrpSpPr>
          <p:cNvPr id="25" name="Group 25"/>
          <p:cNvGrpSpPr/>
          <p:nvPr/>
        </p:nvGrpSpPr>
        <p:grpSpPr>
          <a:xfrm>
            <a:off x="2" y="9326040"/>
            <a:ext cx="18288000" cy="1136108"/>
            <a:chOff x="0" y="0"/>
            <a:chExt cx="24384000" cy="1514811"/>
          </a:xfrm>
        </p:grpSpPr>
        <p:grpSp>
          <p:nvGrpSpPr>
            <p:cNvPr id="26" name="Group 26"/>
            <p:cNvGrpSpPr/>
            <p:nvPr/>
          </p:nvGrpSpPr>
          <p:grpSpPr>
            <a:xfrm>
              <a:off x="0" y="189082"/>
              <a:ext cx="24384000" cy="1092200"/>
              <a:chOff x="0" y="0"/>
              <a:chExt cx="24384000" cy="1092200"/>
            </a:xfrm>
          </p:grpSpPr>
          <p:sp>
            <p:nvSpPr>
              <p:cNvPr id="27" name="Freeform 27"/>
              <p:cNvSpPr/>
              <p:nvPr/>
            </p:nvSpPr>
            <p:spPr>
              <a:xfrm>
                <a:off x="0" y="0"/>
                <a:ext cx="24384000" cy="1092200"/>
              </a:xfrm>
              <a:custGeom>
                <a:avLst/>
                <a:gdLst/>
                <a:ahLst/>
                <a:cxnLst/>
                <a:rect l="l" t="t" r="r" b="b"/>
                <a:pathLst>
                  <a:path w="24384000" h="1092200">
                    <a:moveTo>
                      <a:pt x="0" y="0"/>
                    </a:moveTo>
                    <a:lnTo>
                      <a:pt x="24384000" y="0"/>
                    </a:lnTo>
                    <a:lnTo>
                      <a:pt x="24384000" y="1092200"/>
                    </a:lnTo>
                    <a:lnTo>
                      <a:pt x="0" y="1092200"/>
                    </a:lnTo>
                    <a:close/>
                  </a:path>
                </a:pathLst>
              </a:custGeom>
              <a:solidFill>
                <a:srgbClr val="0C1625"/>
              </a:solidFill>
            </p:spPr>
            <p:txBody>
              <a:bodyPr/>
              <a:lstStyle/>
              <a:p>
                <a:endParaRPr lang="en-US"/>
              </a:p>
            </p:txBody>
          </p:sp>
        </p:grpSp>
        <p:sp>
          <p:nvSpPr>
            <p:cNvPr id="28" name="Freeform 28"/>
            <p:cNvSpPr/>
            <p:nvPr/>
          </p:nvSpPr>
          <p:spPr>
            <a:xfrm>
              <a:off x="1686370" y="392280"/>
              <a:ext cx="2265646" cy="730250"/>
            </a:xfrm>
            <a:custGeom>
              <a:avLst/>
              <a:gdLst/>
              <a:ahLst/>
              <a:cxnLst/>
              <a:rect l="l" t="t" r="r" b="b"/>
              <a:pathLst>
                <a:path w="2265646" h="730250">
                  <a:moveTo>
                    <a:pt x="0" y="0"/>
                  </a:moveTo>
                  <a:lnTo>
                    <a:pt x="2265646" y="0"/>
                  </a:lnTo>
                  <a:lnTo>
                    <a:pt x="2265646" y="730250"/>
                  </a:lnTo>
                  <a:lnTo>
                    <a:pt x="0" y="730250"/>
                  </a:lnTo>
                  <a:lnTo>
                    <a:pt x="0" y="0"/>
                  </a:lnTo>
                  <a:close/>
                </a:path>
              </a:pathLst>
            </a:custGeom>
            <a:blipFill>
              <a:blip r:embed="rId19"/>
              <a:stretch>
                <a:fillRect/>
              </a:stretch>
            </a:blipFill>
          </p:spPr>
          <p:txBody>
            <a:bodyPr/>
            <a:lstStyle/>
            <a:p>
              <a:endParaRPr lang="en-US"/>
            </a:p>
          </p:txBody>
        </p:sp>
        <p:sp>
          <p:nvSpPr>
            <p:cNvPr id="29" name="TextBox 29"/>
            <p:cNvSpPr txBox="1"/>
            <p:nvPr/>
          </p:nvSpPr>
          <p:spPr>
            <a:xfrm>
              <a:off x="4348860" y="478640"/>
              <a:ext cx="3586288" cy="493634"/>
            </a:xfrm>
            <a:prstGeom prst="rect">
              <a:avLst/>
            </a:prstGeom>
          </p:spPr>
          <p:txBody>
            <a:bodyPr lIns="0" tIns="0" rIns="0" bIns="0" rtlCol="0" anchor="t">
              <a:spAutoFit/>
            </a:bodyPr>
            <a:lstStyle/>
            <a:p>
              <a:pPr algn="l">
                <a:lnSpc>
                  <a:spcPts val="2520"/>
                </a:lnSpc>
              </a:pPr>
              <a:r>
                <a:rPr lang="en-US" sz="2100" u="sng" spc="450">
                  <a:solidFill>
                    <a:srgbClr val="FFFFFF"/>
                  </a:solidFill>
                  <a:latin typeface="Montserrat"/>
                  <a:ea typeface="Montserrat"/>
                  <a:cs typeface="Montserrat"/>
                  <a:sym typeface="Montserrat"/>
                  <a:hlinkClick r:id="rId20" tooltip="https://www.gsx.org/"/>
                </a:rPr>
                <a:t>GSX.ORG</a:t>
              </a:r>
            </a:p>
          </p:txBody>
        </p:sp>
        <p:sp>
          <p:nvSpPr>
            <p:cNvPr id="30" name="Freeform 30"/>
            <p:cNvSpPr/>
            <p:nvPr/>
          </p:nvSpPr>
          <p:spPr>
            <a:xfrm>
              <a:off x="20901332" y="0"/>
              <a:ext cx="2142589" cy="1514811"/>
            </a:xfrm>
            <a:custGeom>
              <a:avLst/>
              <a:gdLst/>
              <a:ahLst/>
              <a:cxnLst/>
              <a:rect l="l" t="t" r="r" b="b"/>
              <a:pathLst>
                <a:path w="2142589" h="1514811">
                  <a:moveTo>
                    <a:pt x="0" y="0"/>
                  </a:moveTo>
                  <a:lnTo>
                    <a:pt x="2142590" y="0"/>
                  </a:lnTo>
                  <a:lnTo>
                    <a:pt x="2142590" y="1514811"/>
                  </a:lnTo>
                  <a:lnTo>
                    <a:pt x="0" y="1514811"/>
                  </a:lnTo>
                  <a:lnTo>
                    <a:pt x="0" y="0"/>
                  </a:lnTo>
                  <a:close/>
                </a:path>
              </a:pathLst>
            </a:custGeom>
            <a:blipFill>
              <a:blip r:embed="rId21"/>
              <a:stretch>
                <a:fillRect/>
              </a:stretch>
            </a:blipFill>
          </p:spPr>
          <p:txBody>
            <a:bodyPr/>
            <a:lstStyle/>
            <a:p>
              <a:endParaRPr lang="en-US"/>
            </a:p>
          </p:txBody>
        </p:sp>
      </p:grpSp>
      <p:sp>
        <p:nvSpPr>
          <p:cNvPr id="31" name="Freeform 31"/>
          <p:cNvSpPr/>
          <p:nvPr/>
        </p:nvSpPr>
        <p:spPr>
          <a:xfrm>
            <a:off x="15832695" y="832122"/>
            <a:ext cx="1293554" cy="862368"/>
          </a:xfrm>
          <a:custGeom>
            <a:avLst/>
            <a:gdLst/>
            <a:ahLst/>
            <a:cxnLst/>
            <a:rect l="l" t="t" r="r" b="b"/>
            <a:pathLst>
              <a:path w="1293554" h="862368">
                <a:moveTo>
                  <a:pt x="0" y="0"/>
                </a:moveTo>
                <a:lnTo>
                  <a:pt x="1293554" y="0"/>
                </a:lnTo>
                <a:lnTo>
                  <a:pt x="1293554" y="862368"/>
                </a:lnTo>
                <a:lnTo>
                  <a:pt x="0" y="862368"/>
                </a:lnTo>
                <a:lnTo>
                  <a:pt x="0" y="0"/>
                </a:lnTo>
                <a:close/>
              </a:path>
            </a:pathLst>
          </a:custGeom>
          <a:blipFill>
            <a:blip r:embed="rId22">
              <a:extLst>
                <a:ext uri="{96DAC541-7B7A-43D3-8B79-37D633B846F1}">
                  <asvg:svgBlip xmlns:asvg="http://schemas.microsoft.com/office/drawing/2016/SVG/main" r:embed="rId23"/>
                </a:ext>
              </a:extLst>
            </a:blip>
            <a:stretch>
              <a:fillRect t="-735" b="-735"/>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2230" y="-401682"/>
            <a:ext cx="18784860" cy="10730851"/>
          </a:xfrm>
          <a:custGeom>
            <a:avLst/>
            <a:gdLst/>
            <a:ahLst/>
            <a:cxnLst/>
            <a:rect l="l" t="t" r="r" b="b"/>
            <a:pathLst>
              <a:path w="18784860" h="10730851">
                <a:moveTo>
                  <a:pt x="0" y="0"/>
                </a:moveTo>
                <a:lnTo>
                  <a:pt x="18784860" y="0"/>
                </a:lnTo>
                <a:lnTo>
                  <a:pt x="18784860" y="10730851"/>
                </a:lnTo>
                <a:lnTo>
                  <a:pt x="0" y="10730851"/>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2" y="9326040"/>
            <a:ext cx="18288000" cy="1136108"/>
            <a:chOff x="0" y="0"/>
            <a:chExt cx="24384000" cy="1514811"/>
          </a:xfrm>
        </p:grpSpPr>
        <p:grpSp>
          <p:nvGrpSpPr>
            <p:cNvPr id="4" name="Group 4"/>
            <p:cNvGrpSpPr/>
            <p:nvPr/>
          </p:nvGrpSpPr>
          <p:grpSpPr>
            <a:xfrm>
              <a:off x="0" y="189082"/>
              <a:ext cx="24384000" cy="1092200"/>
              <a:chOff x="0" y="0"/>
              <a:chExt cx="24384000" cy="1092200"/>
            </a:xfrm>
          </p:grpSpPr>
          <p:sp>
            <p:nvSpPr>
              <p:cNvPr id="5" name="Freeform 5"/>
              <p:cNvSpPr/>
              <p:nvPr/>
            </p:nvSpPr>
            <p:spPr>
              <a:xfrm>
                <a:off x="0" y="0"/>
                <a:ext cx="24384000" cy="1092200"/>
              </a:xfrm>
              <a:custGeom>
                <a:avLst/>
                <a:gdLst/>
                <a:ahLst/>
                <a:cxnLst/>
                <a:rect l="l" t="t" r="r" b="b"/>
                <a:pathLst>
                  <a:path w="24384000" h="1092200">
                    <a:moveTo>
                      <a:pt x="0" y="0"/>
                    </a:moveTo>
                    <a:lnTo>
                      <a:pt x="24384000" y="0"/>
                    </a:lnTo>
                    <a:lnTo>
                      <a:pt x="24384000" y="1092200"/>
                    </a:lnTo>
                    <a:lnTo>
                      <a:pt x="0" y="1092200"/>
                    </a:lnTo>
                    <a:close/>
                  </a:path>
                </a:pathLst>
              </a:custGeom>
              <a:solidFill>
                <a:srgbClr val="0C1625"/>
              </a:solidFill>
            </p:spPr>
            <p:txBody>
              <a:bodyPr/>
              <a:lstStyle/>
              <a:p>
                <a:endParaRPr lang="en-US"/>
              </a:p>
            </p:txBody>
          </p:sp>
        </p:grpSp>
        <p:sp>
          <p:nvSpPr>
            <p:cNvPr id="6" name="Freeform 6"/>
            <p:cNvSpPr/>
            <p:nvPr/>
          </p:nvSpPr>
          <p:spPr>
            <a:xfrm>
              <a:off x="1686370" y="392280"/>
              <a:ext cx="2265646" cy="730250"/>
            </a:xfrm>
            <a:custGeom>
              <a:avLst/>
              <a:gdLst/>
              <a:ahLst/>
              <a:cxnLst/>
              <a:rect l="l" t="t" r="r" b="b"/>
              <a:pathLst>
                <a:path w="2265646" h="730250">
                  <a:moveTo>
                    <a:pt x="0" y="0"/>
                  </a:moveTo>
                  <a:lnTo>
                    <a:pt x="2265646" y="0"/>
                  </a:lnTo>
                  <a:lnTo>
                    <a:pt x="2265646" y="730250"/>
                  </a:lnTo>
                  <a:lnTo>
                    <a:pt x="0" y="730250"/>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4348860" y="478640"/>
              <a:ext cx="3586288" cy="493634"/>
            </a:xfrm>
            <a:prstGeom prst="rect">
              <a:avLst/>
            </a:prstGeom>
          </p:spPr>
          <p:txBody>
            <a:bodyPr lIns="0" tIns="0" rIns="0" bIns="0" rtlCol="0" anchor="t">
              <a:spAutoFit/>
            </a:bodyPr>
            <a:lstStyle/>
            <a:p>
              <a:pPr algn="l">
                <a:lnSpc>
                  <a:spcPts val="2520"/>
                </a:lnSpc>
              </a:pPr>
              <a:r>
                <a:rPr lang="en-US" sz="2100" u="sng" spc="450">
                  <a:solidFill>
                    <a:srgbClr val="FFFFFF"/>
                  </a:solidFill>
                  <a:latin typeface="Montserrat"/>
                  <a:ea typeface="Montserrat"/>
                  <a:cs typeface="Montserrat"/>
                  <a:sym typeface="Montserrat"/>
                  <a:hlinkClick r:id="rId5" tooltip="https://www.gsx.org/"/>
                </a:rPr>
                <a:t>GSX.ORG</a:t>
              </a:r>
            </a:p>
          </p:txBody>
        </p:sp>
        <p:sp>
          <p:nvSpPr>
            <p:cNvPr id="8" name="Freeform 8"/>
            <p:cNvSpPr/>
            <p:nvPr/>
          </p:nvSpPr>
          <p:spPr>
            <a:xfrm>
              <a:off x="20901332" y="0"/>
              <a:ext cx="2142589" cy="1514811"/>
            </a:xfrm>
            <a:custGeom>
              <a:avLst/>
              <a:gdLst/>
              <a:ahLst/>
              <a:cxnLst/>
              <a:rect l="l" t="t" r="r" b="b"/>
              <a:pathLst>
                <a:path w="2142589" h="1514811">
                  <a:moveTo>
                    <a:pt x="0" y="0"/>
                  </a:moveTo>
                  <a:lnTo>
                    <a:pt x="2142590" y="0"/>
                  </a:lnTo>
                  <a:lnTo>
                    <a:pt x="2142590" y="1514811"/>
                  </a:lnTo>
                  <a:lnTo>
                    <a:pt x="0" y="1514811"/>
                  </a:lnTo>
                  <a:lnTo>
                    <a:pt x="0" y="0"/>
                  </a:lnTo>
                  <a:close/>
                </a:path>
              </a:pathLst>
            </a:custGeom>
            <a:blipFill>
              <a:blip r:embed="rId6"/>
              <a:stretch>
                <a:fillRect/>
              </a:stretch>
            </a:blipFill>
          </p:spPr>
          <p:txBody>
            <a:bodyPr/>
            <a:lstStyle/>
            <a:p>
              <a:endParaRPr lang="en-US"/>
            </a:p>
          </p:txBody>
        </p:sp>
      </p:grpSp>
      <p:grpSp>
        <p:nvGrpSpPr>
          <p:cNvPr id="9" name="Group 9"/>
          <p:cNvGrpSpPr/>
          <p:nvPr/>
        </p:nvGrpSpPr>
        <p:grpSpPr>
          <a:xfrm>
            <a:off x="0" y="0"/>
            <a:ext cx="18314482" cy="9507596"/>
            <a:chOff x="0" y="0"/>
            <a:chExt cx="4823567" cy="2504058"/>
          </a:xfrm>
        </p:grpSpPr>
        <p:sp>
          <p:nvSpPr>
            <p:cNvPr id="10" name="Freeform 10"/>
            <p:cNvSpPr/>
            <p:nvPr/>
          </p:nvSpPr>
          <p:spPr>
            <a:xfrm>
              <a:off x="0" y="0"/>
              <a:ext cx="4823567" cy="2504058"/>
            </a:xfrm>
            <a:custGeom>
              <a:avLst/>
              <a:gdLst/>
              <a:ahLst/>
              <a:cxnLst/>
              <a:rect l="l" t="t" r="r" b="b"/>
              <a:pathLst>
                <a:path w="4823567" h="2504058">
                  <a:moveTo>
                    <a:pt x="0" y="0"/>
                  </a:moveTo>
                  <a:lnTo>
                    <a:pt x="4823567" y="0"/>
                  </a:lnTo>
                  <a:lnTo>
                    <a:pt x="4823567" y="2504058"/>
                  </a:lnTo>
                  <a:lnTo>
                    <a:pt x="0" y="2504058"/>
                  </a:lnTo>
                  <a:close/>
                </a:path>
              </a:pathLst>
            </a:custGeom>
            <a:solidFill>
              <a:srgbClr val="0C1625">
                <a:alpha val="70980"/>
              </a:srgbClr>
            </a:solidFill>
          </p:spPr>
          <p:txBody>
            <a:bodyPr/>
            <a:lstStyle/>
            <a:p>
              <a:endParaRPr lang="en-US"/>
            </a:p>
          </p:txBody>
        </p:sp>
        <p:sp>
          <p:nvSpPr>
            <p:cNvPr id="11" name="TextBox 11"/>
            <p:cNvSpPr txBox="1"/>
            <p:nvPr/>
          </p:nvSpPr>
          <p:spPr>
            <a:xfrm>
              <a:off x="0" y="-28575"/>
              <a:ext cx="4823567" cy="2532633"/>
            </a:xfrm>
            <a:prstGeom prst="rect">
              <a:avLst/>
            </a:prstGeom>
          </p:spPr>
          <p:txBody>
            <a:bodyPr lIns="50800" tIns="50800" rIns="50800" bIns="50800" rtlCol="0" anchor="ctr"/>
            <a:lstStyle/>
            <a:p>
              <a:pPr algn="ctr">
                <a:lnSpc>
                  <a:spcPts val="2100"/>
                </a:lnSpc>
              </a:pPr>
              <a:endParaRPr/>
            </a:p>
          </p:txBody>
        </p:sp>
      </p:grpSp>
      <p:grpSp>
        <p:nvGrpSpPr>
          <p:cNvPr id="12" name="Group 12"/>
          <p:cNvGrpSpPr/>
          <p:nvPr/>
        </p:nvGrpSpPr>
        <p:grpSpPr>
          <a:xfrm>
            <a:off x="11088436" y="1484778"/>
            <a:ext cx="5569193" cy="7038778"/>
            <a:chOff x="0" y="0"/>
            <a:chExt cx="1466783" cy="1853835"/>
          </a:xfrm>
        </p:grpSpPr>
        <p:sp>
          <p:nvSpPr>
            <p:cNvPr id="13" name="Freeform 13"/>
            <p:cNvSpPr/>
            <p:nvPr/>
          </p:nvSpPr>
          <p:spPr>
            <a:xfrm>
              <a:off x="0" y="0"/>
              <a:ext cx="1466783" cy="1853835"/>
            </a:xfrm>
            <a:custGeom>
              <a:avLst/>
              <a:gdLst/>
              <a:ahLst/>
              <a:cxnLst/>
              <a:rect l="l" t="t" r="r" b="b"/>
              <a:pathLst>
                <a:path w="1466783" h="1853835">
                  <a:moveTo>
                    <a:pt x="70897" y="0"/>
                  </a:moveTo>
                  <a:lnTo>
                    <a:pt x="1395887" y="0"/>
                  </a:lnTo>
                  <a:cubicBezTo>
                    <a:pt x="1414690" y="0"/>
                    <a:pt x="1432722" y="7469"/>
                    <a:pt x="1446018" y="20765"/>
                  </a:cubicBezTo>
                  <a:cubicBezTo>
                    <a:pt x="1459314" y="34061"/>
                    <a:pt x="1466783" y="52094"/>
                    <a:pt x="1466783" y="70897"/>
                  </a:cubicBezTo>
                  <a:lnTo>
                    <a:pt x="1466783" y="1782938"/>
                  </a:lnTo>
                  <a:cubicBezTo>
                    <a:pt x="1466783" y="1801741"/>
                    <a:pt x="1459314" y="1819774"/>
                    <a:pt x="1446018" y="1833070"/>
                  </a:cubicBezTo>
                  <a:cubicBezTo>
                    <a:pt x="1432722" y="1846365"/>
                    <a:pt x="1414690" y="1853835"/>
                    <a:pt x="1395887" y="1853835"/>
                  </a:cubicBezTo>
                  <a:lnTo>
                    <a:pt x="70897" y="1853835"/>
                  </a:lnTo>
                  <a:cubicBezTo>
                    <a:pt x="52094" y="1853835"/>
                    <a:pt x="34061" y="1846365"/>
                    <a:pt x="20765" y="1833070"/>
                  </a:cubicBezTo>
                  <a:cubicBezTo>
                    <a:pt x="7469" y="1819774"/>
                    <a:pt x="0" y="1801741"/>
                    <a:pt x="0" y="1782938"/>
                  </a:cubicBezTo>
                  <a:lnTo>
                    <a:pt x="0" y="70897"/>
                  </a:lnTo>
                  <a:cubicBezTo>
                    <a:pt x="0" y="52094"/>
                    <a:pt x="7469" y="34061"/>
                    <a:pt x="20765" y="20765"/>
                  </a:cubicBezTo>
                  <a:cubicBezTo>
                    <a:pt x="34061" y="7469"/>
                    <a:pt x="52094" y="0"/>
                    <a:pt x="70897" y="0"/>
                  </a:cubicBezTo>
                  <a:close/>
                </a:path>
              </a:pathLst>
            </a:custGeom>
            <a:solidFill>
              <a:srgbClr val="5BC6CB"/>
            </a:solidFill>
          </p:spPr>
          <p:txBody>
            <a:bodyPr/>
            <a:lstStyle/>
            <a:p>
              <a:endParaRPr lang="en-US"/>
            </a:p>
          </p:txBody>
        </p:sp>
        <p:sp>
          <p:nvSpPr>
            <p:cNvPr id="14" name="TextBox 14"/>
            <p:cNvSpPr txBox="1"/>
            <p:nvPr/>
          </p:nvSpPr>
          <p:spPr>
            <a:xfrm>
              <a:off x="0" y="-28575"/>
              <a:ext cx="1466783" cy="1882410"/>
            </a:xfrm>
            <a:prstGeom prst="rect">
              <a:avLst/>
            </a:prstGeom>
          </p:spPr>
          <p:txBody>
            <a:bodyPr lIns="50800" tIns="50800" rIns="50800" bIns="50800" rtlCol="0" anchor="ctr"/>
            <a:lstStyle/>
            <a:p>
              <a:pPr algn="ctr">
                <a:lnSpc>
                  <a:spcPts val="2100"/>
                </a:lnSpc>
              </a:pPr>
              <a:endParaRPr/>
            </a:p>
          </p:txBody>
        </p:sp>
      </p:grpSp>
      <p:grpSp>
        <p:nvGrpSpPr>
          <p:cNvPr id="15" name="Group 15"/>
          <p:cNvGrpSpPr/>
          <p:nvPr/>
        </p:nvGrpSpPr>
        <p:grpSpPr>
          <a:xfrm rot="-5400000">
            <a:off x="10099434" y="4868656"/>
            <a:ext cx="628215" cy="549688"/>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A1229"/>
            </a:solidFill>
          </p:spPr>
          <p:txBody>
            <a:bodyPr/>
            <a:lstStyle/>
            <a:p>
              <a:endParaRPr lang="en-US"/>
            </a:p>
          </p:txBody>
        </p:sp>
        <p:sp>
          <p:nvSpPr>
            <p:cNvPr id="17" name="TextBox 17"/>
            <p:cNvSpPr txBox="1"/>
            <p:nvPr/>
          </p:nvSpPr>
          <p:spPr>
            <a:xfrm>
              <a:off x="127000" y="301625"/>
              <a:ext cx="558800" cy="358775"/>
            </a:xfrm>
            <a:prstGeom prst="rect">
              <a:avLst/>
            </a:prstGeom>
          </p:spPr>
          <p:txBody>
            <a:bodyPr lIns="50800" tIns="50800" rIns="50800" bIns="50800" rtlCol="0" anchor="ctr"/>
            <a:lstStyle/>
            <a:p>
              <a:pPr algn="ctr">
                <a:lnSpc>
                  <a:spcPts val="2100"/>
                </a:lnSpc>
              </a:pPr>
              <a:endParaRPr/>
            </a:p>
          </p:txBody>
        </p:sp>
      </p:grpSp>
      <p:grpSp>
        <p:nvGrpSpPr>
          <p:cNvPr id="18" name="Group 18"/>
          <p:cNvGrpSpPr/>
          <p:nvPr/>
        </p:nvGrpSpPr>
        <p:grpSpPr>
          <a:xfrm>
            <a:off x="12586458" y="3653763"/>
            <a:ext cx="2477996" cy="1012568"/>
            <a:chOff x="0" y="0"/>
            <a:chExt cx="652641" cy="266685"/>
          </a:xfrm>
        </p:grpSpPr>
        <p:sp>
          <p:nvSpPr>
            <p:cNvPr id="19" name="Freeform 19"/>
            <p:cNvSpPr/>
            <p:nvPr/>
          </p:nvSpPr>
          <p:spPr>
            <a:xfrm>
              <a:off x="0" y="0"/>
              <a:ext cx="652641" cy="266685"/>
            </a:xfrm>
            <a:custGeom>
              <a:avLst/>
              <a:gdLst/>
              <a:ahLst/>
              <a:cxnLst/>
              <a:rect l="l" t="t" r="r" b="b"/>
              <a:pathLst>
                <a:path w="652641" h="266685">
                  <a:moveTo>
                    <a:pt x="0" y="0"/>
                  </a:moveTo>
                  <a:lnTo>
                    <a:pt x="652641" y="0"/>
                  </a:lnTo>
                  <a:lnTo>
                    <a:pt x="652641" y="266685"/>
                  </a:lnTo>
                  <a:lnTo>
                    <a:pt x="0" y="266685"/>
                  </a:lnTo>
                  <a:close/>
                </a:path>
              </a:pathLst>
            </a:custGeom>
            <a:solidFill>
              <a:srgbClr val="922A8E"/>
            </a:solidFill>
          </p:spPr>
          <p:txBody>
            <a:bodyPr/>
            <a:lstStyle/>
            <a:p>
              <a:endParaRPr lang="en-US"/>
            </a:p>
          </p:txBody>
        </p:sp>
        <p:sp>
          <p:nvSpPr>
            <p:cNvPr id="20" name="TextBox 20"/>
            <p:cNvSpPr txBox="1"/>
            <p:nvPr/>
          </p:nvSpPr>
          <p:spPr>
            <a:xfrm>
              <a:off x="0" y="-28575"/>
              <a:ext cx="652641" cy="295260"/>
            </a:xfrm>
            <a:prstGeom prst="rect">
              <a:avLst/>
            </a:prstGeom>
          </p:spPr>
          <p:txBody>
            <a:bodyPr lIns="50800" tIns="50800" rIns="50800" bIns="50800" rtlCol="0" anchor="ctr"/>
            <a:lstStyle/>
            <a:p>
              <a:pPr algn="ctr">
                <a:lnSpc>
                  <a:spcPts val="2100"/>
                </a:lnSpc>
              </a:pPr>
              <a:endParaRPr/>
            </a:p>
          </p:txBody>
        </p:sp>
      </p:grpSp>
      <p:sp>
        <p:nvSpPr>
          <p:cNvPr id="21" name="TextBox 21"/>
          <p:cNvSpPr txBox="1"/>
          <p:nvPr/>
        </p:nvSpPr>
        <p:spPr>
          <a:xfrm>
            <a:off x="11108932" y="2195150"/>
            <a:ext cx="5548696" cy="1036453"/>
          </a:xfrm>
          <a:prstGeom prst="rect">
            <a:avLst/>
          </a:prstGeom>
        </p:spPr>
        <p:txBody>
          <a:bodyPr lIns="0" tIns="0" rIns="0" bIns="0" rtlCol="0" anchor="t">
            <a:spAutoFit/>
          </a:bodyPr>
          <a:lstStyle/>
          <a:p>
            <a:pPr algn="ctr">
              <a:lnSpc>
                <a:spcPts val="7972"/>
              </a:lnSpc>
            </a:pPr>
            <a:r>
              <a:rPr lang="en-US" sz="5694" b="1">
                <a:solidFill>
                  <a:srgbClr val="FFFFFF"/>
                </a:solidFill>
                <a:latin typeface="Poppins Bold"/>
                <a:ea typeface="Poppins Bold"/>
                <a:cs typeface="Poppins Bold"/>
                <a:sym typeface="Poppins Bold"/>
              </a:rPr>
              <a:t>Case </a:t>
            </a:r>
            <a:r>
              <a:rPr lang="en-US" sz="5694" b="1">
                <a:solidFill>
                  <a:srgbClr val="FFFFFF"/>
                </a:solidFill>
                <a:latin typeface="Poppins Medium"/>
                <a:ea typeface="Poppins Medium"/>
                <a:cs typeface="Poppins Medium"/>
                <a:sym typeface="Poppins Medium"/>
              </a:rPr>
              <a:t>Study</a:t>
            </a:r>
          </a:p>
        </p:txBody>
      </p:sp>
      <p:sp>
        <p:nvSpPr>
          <p:cNvPr id="22" name="TextBox 22"/>
          <p:cNvSpPr txBox="1"/>
          <p:nvPr/>
        </p:nvSpPr>
        <p:spPr>
          <a:xfrm>
            <a:off x="11877003" y="5128260"/>
            <a:ext cx="4469903" cy="2335530"/>
          </a:xfrm>
          <a:prstGeom prst="rect">
            <a:avLst/>
          </a:prstGeom>
        </p:spPr>
        <p:txBody>
          <a:bodyPr lIns="0" tIns="0" rIns="0" bIns="0" rtlCol="0" anchor="t">
            <a:spAutoFit/>
          </a:bodyPr>
          <a:lstStyle/>
          <a:p>
            <a:pPr algn="l">
              <a:lnSpc>
                <a:spcPts val="4620"/>
              </a:lnSpc>
            </a:pPr>
            <a:r>
              <a:rPr lang="en-US" sz="3300">
                <a:solidFill>
                  <a:srgbClr val="FFFFFF"/>
                </a:solidFill>
                <a:latin typeface="Poppins"/>
                <a:ea typeface="Poppins"/>
                <a:cs typeface="Poppins"/>
                <a:sym typeface="Poppins"/>
              </a:rPr>
              <a:t>Airpod Thefts, </a:t>
            </a:r>
          </a:p>
          <a:p>
            <a:pPr algn="l">
              <a:lnSpc>
                <a:spcPts val="4620"/>
              </a:lnSpc>
            </a:pPr>
            <a:r>
              <a:rPr lang="en-US" sz="3300">
                <a:solidFill>
                  <a:srgbClr val="FFFFFF"/>
                </a:solidFill>
                <a:latin typeface="Poppins"/>
                <a:ea typeface="Poppins"/>
                <a:cs typeface="Poppins"/>
                <a:sym typeface="Poppins"/>
              </a:rPr>
              <a:t>Root Causes,</a:t>
            </a:r>
          </a:p>
          <a:p>
            <a:pPr algn="l">
              <a:lnSpc>
                <a:spcPts val="4620"/>
              </a:lnSpc>
            </a:pPr>
            <a:r>
              <a:rPr lang="en-US" sz="3300">
                <a:solidFill>
                  <a:srgbClr val="FFFFFF"/>
                </a:solidFill>
                <a:latin typeface="Poppins"/>
                <a:ea typeface="Poppins"/>
                <a:cs typeface="Poppins"/>
                <a:sym typeface="Poppins"/>
              </a:rPr>
              <a:t>New Policies &amp; </a:t>
            </a:r>
          </a:p>
          <a:p>
            <a:pPr algn="l">
              <a:lnSpc>
                <a:spcPts val="4620"/>
              </a:lnSpc>
            </a:pPr>
            <a:r>
              <a:rPr lang="en-US" sz="3300">
                <a:solidFill>
                  <a:srgbClr val="FFFFFF"/>
                </a:solidFill>
                <a:latin typeface="Poppins"/>
                <a:ea typeface="Poppins"/>
                <a:cs typeface="Poppins"/>
                <a:sym typeface="Poppins"/>
              </a:rPr>
              <a:t>Saved Budgets</a:t>
            </a:r>
          </a:p>
        </p:txBody>
      </p:sp>
      <p:sp>
        <p:nvSpPr>
          <p:cNvPr id="23" name="TextBox 23"/>
          <p:cNvSpPr txBox="1"/>
          <p:nvPr/>
        </p:nvSpPr>
        <p:spPr>
          <a:xfrm>
            <a:off x="12586458" y="3774007"/>
            <a:ext cx="2477996" cy="717550"/>
          </a:xfrm>
          <a:prstGeom prst="rect">
            <a:avLst/>
          </a:prstGeom>
        </p:spPr>
        <p:txBody>
          <a:bodyPr lIns="0" tIns="0" rIns="0" bIns="0" rtlCol="0" anchor="t">
            <a:spAutoFit/>
          </a:bodyPr>
          <a:lstStyle/>
          <a:p>
            <a:pPr algn="ctr">
              <a:lnSpc>
                <a:spcPts val="5599"/>
              </a:lnSpc>
            </a:pPr>
            <a:r>
              <a:rPr lang="en-US" sz="3999" b="1">
                <a:solidFill>
                  <a:srgbClr val="FFFFFF"/>
                </a:solidFill>
                <a:latin typeface="Poppins Medium"/>
                <a:ea typeface="Poppins Medium"/>
                <a:cs typeface="Poppins Medium"/>
                <a:sym typeface="Poppins Medium"/>
              </a:rPr>
              <a:t>CCTV</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5BC6CB"/>
            </a:solidFill>
          </p:spPr>
          <p:txBody>
            <a:bodyPr/>
            <a:lstStyle/>
            <a:p>
              <a:endParaRPr lang="en-US"/>
            </a:p>
          </p:txBody>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2" y="9326040"/>
            <a:ext cx="18288000" cy="1136108"/>
            <a:chOff x="0" y="0"/>
            <a:chExt cx="24384000" cy="1514811"/>
          </a:xfrm>
        </p:grpSpPr>
        <p:grpSp>
          <p:nvGrpSpPr>
            <p:cNvPr id="6" name="Group 6"/>
            <p:cNvGrpSpPr/>
            <p:nvPr/>
          </p:nvGrpSpPr>
          <p:grpSpPr>
            <a:xfrm>
              <a:off x="0" y="189082"/>
              <a:ext cx="24384000" cy="1092200"/>
              <a:chOff x="0" y="0"/>
              <a:chExt cx="24384000" cy="1092200"/>
            </a:xfrm>
          </p:grpSpPr>
          <p:sp>
            <p:nvSpPr>
              <p:cNvPr id="7" name="Freeform 7"/>
              <p:cNvSpPr/>
              <p:nvPr/>
            </p:nvSpPr>
            <p:spPr>
              <a:xfrm>
                <a:off x="0" y="0"/>
                <a:ext cx="24384000" cy="1092200"/>
              </a:xfrm>
              <a:custGeom>
                <a:avLst/>
                <a:gdLst/>
                <a:ahLst/>
                <a:cxnLst/>
                <a:rect l="l" t="t" r="r" b="b"/>
                <a:pathLst>
                  <a:path w="24384000" h="1092200">
                    <a:moveTo>
                      <a:pt x="0" y="0"/>
                    </a:moveTo>
                    <a:lnTo>
                      <a:pt x="24384000" y="0"/>
                    </a:lnTo>
                    <a:lnTo>
                      <a:pt x="24384000" y="1092200"/>
                    </a:lnTo>
                    <a:lnTo>
                      <a:pt x="0" y="1092200"/>
                    </a:lnTo>
                    <a:close/>
                  </a:path>
                </a:pathLst>
              </a:custGeom>
              <a:solidFill>
                <a:srgbClr val="0C1625"/>
              </a:solidFill>
            </p:spPr>
            <p:txBody>
              <a:bodyPr/>
              <a:lstStyle/>
              <a:p>
                <a:endParaRPr lang="en-US"/>
              </a:p>
            </p:txBody>
          </p:sp>
        </p:grpSp>
        <p:sp>
          <p:nvSpPr>
            <p:cNvPr id="8" name="Freeform 8"/>
            <p:cNvSpPr/>
            <p:nvPr/>
          </p:nvSpPr>
          <p:spPr>
            <a:xfrm>
              <a:off x="1686370" y="392280"/>
              <a:ext cx="2265646" cy="730250"/>
            </a:xfrm>
            <a:custGeom>
              <a:avLst/>
              <a:gdLst/>
              <a:ahLst/>
              <a:cxnLst/>
              <a:rect l="l" t="t" r="r" b="b"/>
              <a:pathLst>
                <a:path w="2265646" h="730250">
                  <a:moveTo>
                    <a:pt x="0" y="0"/>
                  </a:moveTo>
                  <a:lnTo>
                    <a:pt x="2265646" y="0"/>
                  </a:lnTo>
                  <a:lnTo>
                    <a:pt x="2265646" y="730250"/>
                  </a:lnTo>
                  <a:lnTo>
                    <a:pt x="0" y="730250"/>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4348860" y="478640"/>
              <a:ext cx="3586288" cy="493634"/>
            </a:xfrm>
            <a:prstGeom prst="rect">
              <a:avLst/>
            </a:prstGeom>
          </p:spPr>
          <p:txBody>
            <a:bodyPr lIns="0" tIns="0" rIns="0" bIns="0" rtlCol="0" anchor="t">
              <a:spAutoFit/>
            </a:bodyPr>
            <a:lstStyle/>
            <a:p>
              <a:pPr algn="l">
                <a:lnSpc>
                  <a:spcPts val="2520"/>
                </a:lnSpc>
              </a:pPr>
              <a:r>
                <a:rPr lang="en-US" sz="2100" u="sng" spc="450">
                  <a:solidFill>
                    <a:srgbClr val="FFFFFF"/>
                  </a:solidFill>
                  <a:latin typeface="Montserrat"/>
                  <a:ea typeface="Montserrat"/>
                  <a:cs typeface="Montserrat"/>
                  <a:sym typeface="Montserrat"/>
                  <a:hlinkClick r:id="rId3" tooltip="https://www.gsx.org/"/>
                </a:rPr>
                <a:t>GSX.ORG</a:t>
              </a:r>
            </a:p>
          </p:txBody>
        </p:sp>
        <p:sp>
          <p:nvSpPr>
            <p:cNvPr id="10" name="Freeform 10"/>
            <p:cNvSpPr/>
            <p:nvPr/>
          </p:nvSpPr>
          <p:spPr>
            <a:xfrm>
              <a:off x="20901332" y="0"/>
              <a:ext cx="2142589" cy="1514811"/>
            </a:xfrm>
            <a:custGeom>
              <a:avLst/>
              <a:gdLst/>
              <a:ahLst/>
              <a:cxnLst/>
              <a:rect l="l" t="t" r="r" b="b"/>
              <a:pathLst>
                <a:path w="2142589" h="1514811">
                  <a:moveTo>
                    <a:pt x="0" y="0"/>
                  </a:moveTo>
                  <a:lnTo>
                    <a:pt x="2142590" y="0"/>
                  </a:lnTo>
                  <a:lnTo>
                    <a:pt x="2142590" y="1514811"/>
                  </a:lnTo>
                  <a:lnTo>
                    <a:pt x="0" y="1514811"/>
                  </a:lnTo>
                  <a:lnTo>
                    <a:pt x="0" y="0"/>
                  </a:lnTo>
                  <a:close/>
                </a:path>
              </a:pathLst>
            </a:custGeom>
            <a:blipFill>
              <a:blip r:embed="rId4"/>
              <a:stretch>
                <a:fillRect/>
              </a:stretch>
            </a:blipFill>
          </p:spPr>
          <p:txBody>
            <a:bodyPr/>
            <a:lstStyle/>
            <a:p>
              <a:endParaRPr lang="en-US"/>
            </a:p>
          </p:txBody>
        </p:sp>
      </p:grpSp>
      <p:grpSp>
        <p:nvGrpSpPr>
          <p:cNvPr id="11" name="Group 11"/>
          <p:cNvGrpSpPr/>
          <p:nvPr/>
        </p:nvGrpSpPr>
        <p:grpSpPr>
          <a:xfrm>
            <a:off x="1028700" y="1082343"/>
            <a:ext cx="1661751" cy="166175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2A8E"/>
            </a:solidFill>
          </p:spPr>
          <p:txBody>
            <a:bodyPr/>
            <a:lstStyle/>
            <a:p>
              <a:endParaRPr lang="en-US"/>
            </a:p>
          </p:txBody>
        </p:sp>
        <p:sp>
          <p:nvSpPr>
            <p:cNvPr id="13" name="TextBox 13"/>
            <p:cNvSpPr txBox="1"/>
            <p:nvPr/>
          </p:nvSpPr>
          <p:spPr>
            <a:xfrm>
              <a:off x="76200" y="57150"/>
              <a:ext cx="660400" cy="679450"/>
            </a:xfrm>
            <a:prstGeom prst="rect">
              <a:avLst/>
            </a:prstGeom>
          </p:spPr>
          <p:txBody>
            <a:bodyPr lIns="24701" tIns="24701" rIns="24701" bIns="24701" rtlCol="0" anchor="ctr"/>
            <a:lstStyle/>
            <a:p>
              <a:pPr algn="ctr">
                <a:lnSpc>
                  <a:spcPts val="2099"/>
                </a:lnSpc>
              </a:pPr>
              <a:endParaRPr/>
            </a:p>
          </p:txBody>
        </p:sp>
      </p:grpSp>
      <p:grpSp>
        <p:nvGrpSpPr>
          <p:cNvPr id="17" name="Group 17"/>
          <p:cNvGrpSpPr/>
          <p:nvPr/>
        </p:nvGrpSpPr>
        <p:grpSpPr>
          <a:xfrm rot="5400000">
            <a:off x="12061787" y="1165205"/>
            <a:ext cx="47625" cy="400829"/>
            <a:chOff x="0" y="0"/>
            <a:chExt cx="16601" cy="139723"/>
          </a:xfrm>
        </p:grpSpPr>
        <p:sp>
          <p:nvSpPr>
            <p:cNvPr id="18" name="Freeform 18"/>
            <p:cNvSpPr/>
            <p:nvPr/>
          </p:nvSpPr>
          <p:spPr>
            <a:xfrm>
              <a:off x="0" y="0"/>
              <a:ext cx="16601" cy="139723"/>
            </a:xfrm>
            <a:custGeom>
              <a:avLst/>
              <a:gdLst/>
              <a:ahLst/>
              <a:cxnLst/>
              <a:rect l="l" t="t" r="r" b="b"/>
              <a:pathLst>
                <a:path w="16601" h="139723">
                  <a:moveTo>
                    <a:pt x="0" y="0"/>
                  </a:moveTo>
                  <a:lnTo>
                    <a:pt x="16601" y="0"/>
                  </a:lnTo>
                  <a:lnTo>
                    <a:pt x="16601" y="139723"/>
                  </a:lnTo>
                  <a:lnTo>
                    <a:pt x="0" y="139723"/>
                  </a:lnTo>
                  <a:close/>
                </a:path>
              </a:pathLst>
            </a:custGeom>
            <a:solidFill>
              <a:srgbClr val="5BC6CB"/>
            </a:solidFill>
          </p:spPr>
          <p:txBody>
            <a:bodyPr/>
            <a:lstStyle/>
            <a:p>
              <a:endParaRPr lang="en-US"/>
            </a:p>
          </p:txBody>
        </p:sp>
        <p:sp>
          <p:nvSpPr>
            <p:cNvPr id="19" name="TextBox 19"/>
            <p:cNvSpPr txBox="1"/>
            <p:nvPr/>
          </p:nvSpPr>
          <p:spPr>
            <a:xfrm>
              <a:off x="0" y="-28575"/>
              <a:ext cx="16601" cy="168298"/>
            </a:xfrm>
            <a:prstGeom prst="rect">
              <a:avLst/>
            </a:prstGeom>
          </p:spPr>
          <p:txBody>
            <a:bodyPr lIns="50800" tIns="50800" rIns="50800" bIns="50800" rtlCol="0" anchor="ctr"/>
            <a:lstStyle/>
            <a:p>
              <a:pPr algn="ctr">
                <a:lnSpc>
                  <a:spcPts val="2100"/>
                </a:lnSpc>
              </a:pPr>
              <a:endParaRPr/>
            </a:p>
          </p:txBody>
        </p:sp>
      </p:grpSp>
      <p:sp>
        <p:nvSpPr>
          <p:cNvPr id="20" name="Freeform 20"/>
          <p:cNvSpPr/>
          <p:nvPr/>
        </p:nvSpPr>
        <p:spPr>
          <a:xfrm>
            <a:off x="1028702" y="3975072"/>
            <a:ext cx="16230600" cy="5017243"/>
          </a:xfrm>
          <a:custGeom>
            <a:avLst/>
            <a:gdLst/>
            <a:ahLst/>
            <a:cxnLst/>
            <a:rect l="l" t="t" r="r" b="b"/>
            <a:pathLst>
              <a:path w="16230600" h="5017243">
                <a:moveTo>
                  <a:pt x="0" y="0"/>
                </a:moveTo>
                <a:lnTo>
                  <a:pt x="16230600" y="0"/>
                </a:lnTo>
                <a:lnTo>
                  <a:pt x="16230600" y="5017243"/>
                </a:lnTo>
                <a:lnTo>
                  <a:pt x="0" y="5017243"/>
                </a:lnTo>
                <a:lnTo>
                  <a:pt x="0" y="0"/>
                </a:lnTo>
                <a:close/>
              </a:path>
            </a:pathLst>
          </a:custGeom>
          <a:blipFill>
            <a:blip r:embed="rId5"/>
            <a:stretch>
              <a:fillRect t="-17652" b="-26"/>
            </a:stretch>
          </a:blipFill>
        </p:spPr>
        <p:txBody>
          <a:bodyPr/>
          <a:lstStyle/>
          <a:p>
            <a:endParaRPr lang="en-US"/>
          </a:p>
        </p:txBody>
      </p:sp>
      <p:sp>
        <p:nvSpPr>
          <p:cNvPr id="21" name="TextBox 21"/>
          <p:cNvSpPr txBox="1"/>
          <p:nvPr/>
        </p:nvSpPr>
        <p:spPr>
          <a:xfrm>
            <a:off x="2984738" y="910893"/>
            <a:ext cx="6653062" cy="2046103"/>
          </a:xfrm>
          <a:prstGeom prst="rect">
            <a:avLst/>
          </a:prstGeom>
        </p:spPr>
        <p:txBody>
          <a:bodyPr lIns="0" tIns="0" rIns="0" bIns="0" rtlCol="0" anchor="t">
            <a:spAutoFit/>
          </a:bodyPr>
          <a:lstStyle/>
          <a:p>
            <a:pPr algn="l">
              <a:lnSpc>
                <a:spcPts val="7972"/>
              </a:lnSpc>
            </a:pPr>
            <a:r>
              <a:rPr lang="en-US" sz="5694" b="1">
                <a:solidFill>
                  <a:srgbClr val="FFFFFF"/>
                </a:solidFill>
                <a:latin typeface="Poppins Bold"/>
                <a:ea typeface="Poppins Bold"/>
                <a:cs typeface="Poppins Bold"/>
                <a:sym typeface="Poppins Bold"/>
              </a:rPr>
              <a:t>Physical Security</a:t>
            </a:r>
          </a:p>
          <a:p>
            <a:pPr algn="l">
              <a:lnSpc>
                <a:spcPts val="7972"/>
              </a:lnSpc>
            </a:pPr>
            <a:r>
              <a:rPr lang="en-US" sz="5694" b="1">
                <a:solidFill>
                  <a:srgbClr val="FFFFFF"/>
                </a:solidFill>
                <a:latin typeface="Poppins Bold"/>
                <a:ea typeface="Poppins Bold"/>
                <a:cs typeface="Poppins Bold"/>
                <a:sym typeface="Poppins Bold"/>
              </a:rPr>
              <a:t>Threat Modeling </a:t>
            </a:r>
          </a:p>
        </p:txBody>
      </p:sp>
      <p:sp>
        <p:nvSpPr>
          <p:cNvPr id="25" name="Freeform 25" descr="A picture containing food, stop, light  Description automatically generated"/>
          <p:cNvSpPr/>
          <p:nvPr/>
        </p:nvSpPr>
        <p:spPr>
          <a:xfrm>
            <a:off x="1318201" y="1341807"/>
            <a:ext cx="1082749" cy="1071396"/>
          </a:xfrm>
          <a:custGeom>
            <a:avLst/>
            <a:gdLst/>
            <a:ahLst/>
            <a:cxnLst/>
            <a:rect l="l" t="t" r="r" b="b"/>
            <a:pathLst>
              <a:path w="1082749" h="1071396">
                <a:moveTo>
                  <a:pt x="0" y="0"/>
                </a:moveTo>
                <a:lnTo>
                  <a:pt x="1082749" y="0"/>
                </a:lnTo>
                <a:lnTo>
                  <a:pt x="1082749" y="1071396"/>
                </a:lnTo>
                <a:lnTo>
                  <a:pt x="0" y="1071396"/>
                </a:lnTo>
                <a:lnTo>
                  <a:pt x="0" y="0"/>
                </a:lnTo>
                <a:close/>
              </a:path>
            </a:pathLst>
          </a:custGeom>
          <a:blipFill>
            <a:blip r:embed="rId6"/>
            <a:stretch>
              <a:fillRect t="-1710" b="-1710"/>
            </a:stretch>
          </a:blipFill>
        </p:spPr>
        <p:txBody>
          <a:bodyPr/>
          <a:lstStyle/>
          <a:p>
            <a:endParaRPr lang="en-US"/>
          </a:p>
        </p:txBody>
      </p:sp>
      <p:sp>
        <p:nvSpPr>
          <p:cNvPr id="26" name="Freeform 26"/>
          <p:cNvSpPr/>
          <p:nvPr/>
        </p:nvSpPr>
        <p:spPr>
          <a:xfrm>
            <a:off x="15832695" y="832122"/>
            <a:ext cx="1293554" cy="862368"/>
          </a:xfrm>
          <a:custGeom>
            <a:avLst/>
            <a:gdLst/>
            <a:ahLst/>
            <a:cxnLst/>
            <a:rect l="l" t="t" r="r" b="b"/>
            <a:pathLst>
              <a:path w="1293554" h="862368">
                <a:moveTo>
                  <a:pt x="0" y="0"/>
                </a:moveTo>
                <a:lnTo>
                  <a:pt x="1293554" y="0"/>
                </a:lnTo>
                <a:lnTo>
                  <a:pt x="1293554" y="862368"/>
                </a:lnTo>
                <a:lnTo>
                  <a:pt x="0" y="862368"/>
                </a:lnTo>
                <a:lnTo>
                  <a:pt x="0" y="0"/>
                </a:lnTo>
                <a:close/>
              </a:path>
            </a:pathLst>
          </a:custGeom>
          <a:blipFill>
            <a:blip r:embed="rId7">
              <a:extLst>
                <a:ext uri="{96DAC541-7B7A-43D3-8B79-37D633B846F1}">
                  <asvg:svgBlip xmlns:asvg="http://schemas.microsoft.com/office/drawing/2016/SVG/main" r:embed="rId8"/>
                </a:ext>
              </a:extLst>
            </a:blip>
            <a:stretch>
              <a:fillRect t="-735" b="-735"/>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73293" y="2293670"/>
            <a:ext cx="6336448" cy="3086100"/>
            <a:chOff x="0" y="0"/>
            <a:chExt cx="1668859" cy="812800"/>
          </a:xfrm>
        </p:grpSpPr>
        <p:sp>
          <p:nvSpPr>
            <p:cNvPr id="4" name="Freeform 4"/>
            <p:cNvSpPr/>
            <p:nvPr/>
          </p:nvSpPr>
          <p:spPr>
            <a:xfrm>
              <a:off x="0" y="0"/>
              <a:ext cx="1668859" cy="812800"/>
            </a:xfrm>
            <a:custGeom>
              <a:avLst/>
              <a:gdLst/>
              <a:ahLst/>
              <a:cxnLst/>
              <a:rect l="l" t="t" r="r" b="b"/>
              <a:pathLst>
                <a:path w="1668859" h="812800">
                  <a:moveTo>
                    <a:pt x="0" y="0"/>
                  </a:moveTo>
                  <a:lnTo>
                    <a:pt x="1668859" y="0"/>
                  </a:lnTo>
                  <a:lnTo>
                    <a:pt x="1668859" y="812800"/>
                  </a:lnTo>
                  <a:lnTo>
                    <a:pt x="0" y="812800"/>
                  </a:lnTo>
                  <a:close/>
                </a:path>
              </a:pathLst>
            </a:custGeom>
            <a:solidFill>
              <a:srgbClr val="0C1625">
                <a:alpha val="78824"/>
              </a:srgbClr>
            </a:solidFill>
          </p:spPr>
          <p:txBody>
            <a:bodyPr/>
            <a:lstStyle/>
            <a:p>
              <a:endParaRPr lang="en-US"/>
            </a:p>
          </p:txBody>
        </p:sp>
        <p:sp>
          <p:nvSpPr>
            <p:cNvPr id="5" name="TextBox 5"/>
            <p:cNvSpPr txBox="1"/>
            <p:nvPr/>
          </p:nvSpPr>
          <p:spPr>
            <a:xfrm>
              <a:off x="0" y="-28575"/>
              <a:ext cx="1668859" cy="841375"/>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a:off x="1073293" y="5612498"/>
            <a:ext cx="6336448" cy="1804279"/>
            <a:chOff x="0" y="0"/>
            <a:chExt cx="1668859" cy="475201"/>
          </a:xfrm>
        </p:grpSpPr>
        <p:sp>
          <p:nvSpPr>
            <p:cNvPr id="7" name="Freeform 7"/>
            <p:cNvSpPr/>
            <p:nvPr/>
          </p:nvSpPr>
          <p:spPr>
            <a:xfrm>
              <a:off x="0" y="0"/>
              <a:ext cx="1668859" cy="475201"/>
            </a:xfrm>
            <a:custGeom>
              <a:avLst/>
              <a:gdLst/>
              <a:ahLst/>
              <a:cxnLst/>
              <a:rect l="l" t="t" r="r" b="b"/>
              <a:pathLst>
                <a:path w="1668859" h="475201">
                  <a:moveTo>
                    <a:pt x="0" y="0"/>
                  </a:moveTo>
                  <a:lnTo>
                    <a:pt x="1668859" y="0"/>
                  </a:lnTo>
                  <a:lnTo>
                    <a:pt x="1668859" y="475201"/>
                  </a:lnTo>
                  <a:lnTo>
                    <a:pt x="0" y="475201"/>
                  </a:lnTo>
                  <a:close/>
                </a:path>
              </a:pathLst>
            </a:custGeom>
            <a:solidFill>
              <a:srgbClr val="0C1625">
                <a:alpha val="78824"/>
              </a:srgbClr>
            </a:solidFill>
          </p:spPr>
          <p:txBody>
            <a:bodyPr/>
            <a:lstStyle/>
            <a:p>
              <a:endParaRPr lang="en-US"/>
            </a:p>
          </p:txBody>
        </p:sp>
        <p:sp>
          <p:nvSpPr>
            <p:cNvPr id="8" name="TextBox 8"/>
            <p:cNvSpPr txBox="1"/>
            <p:nvPr/>
          </p:nvSpPr>
          <p:spPr>
            <a:xfrm>
              <a:off x="0" y="-28575"/>
              <a:ext cx="1668859" cy="503776"/>
            </a:xfrm>
            <a:prstGeom prst="rect">
              <a:avLst/>
            </a:prstGeom>
          </p:spPr>
          <p:txBody>
            <a:bodyPr lIns="50800" tIns="50800" rIns="50800" bIns="50800" rtlCol="0" anchor="ctr"/>
            <a:lstStyle/>
            <a:p>
              <a:pPr algn="ctr">
                <a:lnSpc>
                  <a:spcPts val="2100"/>
                </a:lnSpc>
              </a:pPr>
              <a:endParaRPr/>
            </a:p>
          </p:txBody>
        </p:sp>
      </p:grpSp>
      <p:grpSp>
        <p:nvGrpSpPr>
          <p:cNvPr id="9" name="Group 9"/>
          <p:cNvGrpSpPr/>
          <p:nvPr/>
        </p:nvGrpSpPr>
        <p:grpSpPr>
          <a:xfrm>
            <a:off x="1073293" y="7645377"/>
            <a:ext cx="6336448" cy="1268835"/>
            <a:chOff x="0" y="0"/>
            <a:chExt cx="1668859" cy="334179"/>
          </a:xfrm>
        </p:grpSpPr>
        <p:sp>
          <p:nvSpPr>
            <p:cNvPr id="10" name="Freeform 10"/>
            <p:cNvSpPr/>
            <p:nvPr/>
          </p:nvSpPr>
          <p:spPr>
            <a:xfrm>
              <a:off x="0" y="0"/>
              <a:ext cx="1668859" cy="334179"/>
            </a:xfrm>
            <a:custGeom>
              <a:avLst/>
              <a:gdLst/>
              <a:ahLst/>
              <a:cxnLst/>
              <a:rect l="l" t="t" r="r" b="b"/>
              <a:pathLst>
                <a:path w="1668859" h="334179">
                  <a:moveTo>
                    <a:pt x="0" y="0"/>
                  </a:moveTo>
                  <a:lnTo>
                    <a:pt x="1668859" y="0"/>
                  </a:lnTo>
                  <a:lnTo>
                    <a:pt x="1668859" y="334179"/>
                  </a:lnTo>
                  <a:lnTo>
                    <a:pt x="0" y="334179"/>
                  </a:lnTo>
                  <a:close/>
                </a:path>
              </a:pathLst>
            </a:custGeom>
            <a:solidFill>
              <a:srgbClr val="0C1625">
                <a:alpha val="78824"/>
              </a:srgbClr>
            </a:solidFill>
          </p:spPr>
          <p:txBody>
            <a:bodyPr/>
            <a:lstStyle/>
            <a:p>
              <a:endParaRPr lang="en-US"/>
            </a:p>
          </p:txBody>
        </p:sp>
        <p:sp>
          <p:nvSpPr>
            <p:cNvPr id="11" name="TextBox 11"/>
            <p:cNvSpPr txBox="1"/>
            <p:nvPr/>
          </p:nvSpPr>
          <p:spPr>
            <a:xfrm>
              <a:off x="0" y="-28575"/>
              <a:ext cx="1668859" cy="362754"/>
            </a:xfrm>
            <a:prstGeom prst="rect">
              <a:avLst/>
            </a:prstGeom>
          </p:spPr>
          <p:txBody>
            <a:bodyPr lIns="50800" tIns="50800" rIns="50800" bIns="50800" rtlCol="0" anchor="ctr"/>
            <a:lstStyle/>
            <a:p>
              <a:pPr algn="ctr">
                <a:lnSpc>
                  <a:spcPts val="2100"/>
                </a:lnSpc>
              </a:pPr>
              <a:endParaRPr/>
            </a:p>
          </p:txBody>
        </p:sp>
      </p:grpSp>
      <p:grpSp>
        <p:nvGrpSpPr>
          <p:cNvPr id="12" name="Group 12"/>
          <p:cNvGrpSpPr/>
          <p:nvPr/>
        </p:nvGrpSpPr>
        <p:grpSpPr>
          <a:xfrm>
            <a:off x="8053007" y="7645377"/>
            <a:ext cx="2837352" cy="1268835"/>
            <a:chOff x="0" y="0"/>
            <a:chExt cx="747286" cy="334179"/>
          </a:xfrm>
        </p:grpSpPr>
        <p:sp>
          <p:nvSpPr>
            <p:cNvPr id="13" name="Freeform 13"/>
            <p:cNvSpPr/>
            <p:nvPr/>
          </p:nvSpPr>
          <p:spPr>
            <a:xfrm>
              <a:off x="0" y="0"/>
              <a:ext cx="747286" cy="334179"/>
            </a:xfrm>
            <a:custGeom>
              <a:avLst/>
              <a:gdLst/>
              <a:ahLst/>
              <a:cxnLst/>
              <a:rect l="l" t="t" r="r" b="b"/>
              <a:pathLst>
                <a:path w="747286" h="334179">
                  <a:moveTo>
                    <a:pt x="0" y="0"/>
                  </a:moveTo>
                  <a:lnTo>
                    <a:pt x="747286" y="0"/>
                  </a:lnTo>
                  <a:lnTo>
                    <a:pt x="747286" y="334179"/>
                  </a:lnTo>
                  <a:lnTo>
                    <a:pt x="0" y="334179"/>
                  </a:lnTo>
                  <a:close/>
                </a:path>
              </a:pathLst>
            </a:custGeom>
            <a:solidFill>
              <a:srgbClr val="0C1625">
                <a:alpha val="78824"/>
              </a:srgbClr>
            </a:solidFill>
          </p:spPr>
          <p:txBody>
            <a:bodyPr/>
            <a:lstStyle/>
            <a:p>
              <a:endParaRPr lang="en-US"/>
            </a:p>
          </p:txBody>
        </p:sp>
        <p:sp>
          <p:nvSpPr>
            <p:cNvPr id="14" name="TextBox 14"/>
            <p:cNvSpPr txBox="1"/>
            <p:nvPr/>
          </p:nvSpPr>
          <p:spPr>
            <a:xfrm>
              <a:off x="0" y="-28575"/>
              <a:ext cx="747286" cy="362754"/>
            </a:xfrm>
            <a:prstGeom prst="rect">
              <a:avLst/>
            </a:prstGeom>
          </p:spPr>
          <p:txBody>
            <a:bodyPr lIns="50800" tIns="50800" rIns="50800" bIns="50800" rtlCol="0" anchor="ctr"/>
            <a:lstStyle/>
            <a:p>
              <a:pPr algn="ctr">
                <a:lnSpc>
                  <a:spcPts val="2100"/>
                </a:lnSpc>
              </a:pPr>
              <a:endParaRPr/>
            </a:p>
          </p:txBody>
        </p:sp>
      </p:grpSp>
      <p:grpSp>
        <p:nvGrpSpPr>
          <p:cNvPr id="15" name="Group 15"/>
          <p:cNvGrpSpPr/>
          <p:nvPr/>
        </p:nvGrpSpPr>
        <p:grpSpPr>
          <a:xfrm>
            <a:off x="11229520" y="7645377"/>
            <a:ext cx="4841958" cy="1268835"/>
            <a:chOff x="0" y="0"/>
            <a:chExt cx="1275248" cy="334179"/>
          </a:xfrm>
        </p:grpSpPr>
        <p:sp>
          <p:nvSpPr>
            <p:cNvPr id="16" name="Freeform 16"/>
            <p:cNvSpPr/>
            <p:nvPr/>
          </p:nvSpPr>
          <p:spPr>
            <a:xfrm>
              <a:off x="0" y="0"/>
              <a:ext cx="1275248" cy="334179"/>
            </a:xfrm>
            <a:custGeom>
              <a:avLst/>
              <a:gdLst/>
              <a:ahLst/>
              <a:cxnLst/>
              <a:rect l="l" t="t" r="r" b="b"/>
              <a:pathLst>
                <a:path w="1275248" h="334179">
                  <a:moveTo>
                    <a:pt x="0" y="0"/>
                  </a:moveTo>
                  <a:lnTo>
                    <a:pt x="1275248" y="0"/>
                  </a:lnTo>
                  <a:lnTo>
                    <a:pt x="1275248" y="334179"/>
                  </a:lnTo>
                  <a:lnTo>
                    <a:pt x="0" y="334179"/>
                  </a:lnTo>
                  <a:close/>
                </a:path>
              </a:pathLst>
            </a:custGeom>
            <a:solidFill>
              <a:srgbClr val="0C1625">
                <a:alpha val="78824"/>
              </a:srgbClr>
            </a:solidFill>
          </p:spPr>
          <p:txBody>
            <a:bodyPr/>
            <a:lstStyle/>
            <a:p>
              <a:endParaRPr lang="en-US"/>
            </a:p>
          </p:txBody>
        </p:sp>
        <p:sp>
          <p:nvSpPr>
            <p:cNvPr id="17" name="TextBox 17"/>
            <p:cNvSpPr txBox="1"/>
            <p:nvPr/>
          </p:nvSpPr>
          <p:spPr>
            <a:xfrm>
              <a:off x="0" y="-28575"/>
              <a:ext cx="1275248" cy="362754"/>
            </a:xfrm>
            <a:prstGeom prst="rect">
              <a:avLst/>
            </a:prstGeom>
          </p:spPr>
          <p:txBody>
            <a:bodyPr lIns="50800" tIns="50800" rIns="50800" bIns="50800" rtlCol="0" anchor="ctr"/>
            <a:lstStyle/>
            <a:p>
              <a:pPr algn="ctr">
                <a:lnSpc>
                  <a:spcPts val="2100"/>
                </a:lnSpc>
              </a:pPr>
              <a:endParaRPr/>
            </a:p>
          </p:txBody>
        </p:sp>
      </p:grpSp>
      <p:grpSp>
        <p:nvGrpSpPr>
          <p:cNvPr id="18" name="Group 18"/>
          <p:cNvGrpSpPr/>
          <p:nvPr/>
        </p:nvGrpSpPr>
        <p:grpSpPr>
          <a:xfrm>
            <a:off x="8053007" y="5612498"/>
            <a:ext cx="8018471" cy="1804279"/>
            <a:chOff x="0" y="0"/>
            <a:chExt cx="2111861" cy="475201"/>
          </a:xfrm>
        </p:grpSpPr>
        <p:sp>
          <p:nvSpPr>
            <p:cNvPr id="19" name="Freeform 19"/>
            <p:cNvSpPr/>
            <p:nvPr/>
          </p:nvSpPr>
          <p:spPr>
            <a:xfrm>
              <a:off x="0" y="0"/>
              <a:ext cx="2111861" cy="475201"/>
            </a:xfrm>
            <a:custGeom>
              <a:avLst/>
              <a:gdLst/>
              <a:ahLst/>
              <a:cxnLst/>
              <a:rect l="l" t="t" r="r" b="b"/>
              <a:pathLst>
                <a:path w="2111861" h="475201">
                  <a:moveTo>
                    <a:pt x="0" y="0"/>
                  </a:moveTo>
                  <a:lnTo>
                    <a:pt x="2111861" y="0"/>
                  </a:lnTo>
                  <a:lnTo>
                    <a:pt x="2111861" y="475201"/>
                  </a:lnTo>
                  <a:lnTo>
                    <a:pt x="0" y="475201"/>
                  </a:lnTo>
                  <a:close/>
                </a:path>
              </a:pathLst>
            </a:custGeom>
            <a:solidFill>
              <a:srgbClr val="0C1625">
                <a:alpha val="78824"/>
              </a:srgbClr>
            </a:solidFill>
          </p:spPr>
          <p:txBody>
            <a:bodyPr/>
            <a:lstStyle/>
            <a:p>
              <a:endParaRPr lang="en-US"/>
            </a:p>
          </p:txBody>
        </p:sp>
        <p:sp>
          <p:nvSpPr>
            <p:cNvPr id="20" name="TextBox 20"/>
            <p:cNvSpPr txBox="1"/>
            <p:nvPr/>
          </p:nvSpPr>
          <p:spPr>
            <a:xfrm>
              <a:off x="0" y="-28575"/>
              <a:ext cx="2111861" cy="503776"/>
            </a:xfrm>
            <a:prstGeom prst="rect">
              <a:avLst/>
            </a:prstGeom>
          </p:spPr>
          <p:txBody>
            <a:bodyPr lIns="50800" tIns="50800" rIns="50800" bIns="50800" rtlCol="0" anchor="ctr"/>
            <a:lstStyle/>
            <a:p>
              <a:pPr algn="ctr">
                <a:lnSpc>
                  <a:spcPts val="2100"/>
                </a:lnSpc>
              </a:pPr>
              <a:endParaRPr/>
            </a:p>
          </p:txBody>
        </p:sp>
      </p:grpSp>
      <p:grpSp>
        <p:nvGrpSpPr>
          <p:cNvPr id="21" name="Group 21"/>
          <p:cNvGrpSpPr/>
          <p:nvPr/>
        </p:nvGrpSpPr>
        <p:grpSpPr>
          <a:xfrm>
            <a:off x="8053007" y="2293670"/>
            <a:ext cx="8018471" cy="3086100"/>
            <a:chOff x="0" y="0"/>
            <a:chExt cx="2111861" cy="812800"/>
          </a:xfrm>
        </p:grpSpPr>
        <p:sp>
          <p:nvSpPr>
            <p:cNvPr id="22" name="Freeform 22"/>
            <p:cNvSpPr/>
            <p:nvPr/>
          </p:nvSpPr>
          <p:spPr>
            <a:xfrm>
              <a:off x="0" y="0"/>
              <a:ext cx="2111861" cy="812800"/>
            </a:xfrm>
            <a:custGeom>
              <a:avLst/>
              <a:gdLst/>
              <a:ahLst/>
              <a:cxnLst/>
              <a:rect l="l" t="t" r="r" b="b"/>
              <a:pathLst>
                <a:path w="2111861" h="812800">
                  <a:moveTo>
                    <a:pt x="0" y="0"/>
                  </a:moveTo>
                  <a:lnTo>
                    <a:pt x="2111861" y="0"/>
                  </a:lnTo>
                  <a:lnTo>
                    <a:pt x="2111861" y="812800"/>
                  </a:lnTo>
                  <a:lnTo>
                    <a:pt x="0" y="812800"/>
                  </a:lnTo>
                  <a:close/>
                </a:path>
              </a:pathLst>
            </a:custGeom>
            <a:solidFill>
              <a:srgbClr val="0C1625">
                <a:alpha val="78824"/>
              </a:srgbClr>
            </a:solidFill>
          </p:spPr>
          <p:txBody>
            <a:bodyPr/>
            <a:lstStyle/>
            <a:p>
              <a:endParaRPr lang="en-US"/>
            </a:p>
          </p:txBody>
        </p:sp>
        <p:sp>
          <p:nvSpPr>
            <p:cNvPr id="23" name="TextBox 23"/>
            <p:cNvSpPr txBox="1"/>
            <p:nvPr/>
          </p:nvSpPr>
          <p:spPr>
            <a:xfrm>
              <a:off x="0" y="-28575"/>
              <a:ext cx="2111861" cy="841375"/>
            </a:xfrm>
            <a:prstGeom prst="rect">
              <a:avLst/>
            </a:prstGeom>
          </p:spPr>
          <p:txBody>
            <a:bodyPr lIns="50800" tIns="50800" rIns="50800" bIns="50800" rtlCol="0" anchor="ctr"/>
            <a:lstStyle/>
            <a:p>
              <a:pPr algn="ctr">
                <a:lnSpc>
                  <a:spcPts val="2100"/>
                </a:lnSpc>
              </a:pPr>
              <a:endParaRPr/>
            </a:p>
          </p:txBody>
        </p:sp>
      </p:grpSp>
      <p:grpSp>
        <p:nvGrpSpPr>
          <p:cNvPr id="24" name="Group 24"/>
          <p:cNvGrpSpPr/>
          <p:nvPr/>
        </p:nvGrpSpPr>
        <p:grpSpPr>
          <a:xfrm>
            <a:off x="1073293" y="2293670"/>
            <a:ext cx="146829" cy="3086100"/>
            <a:chOff x="0" y="0"/>
            <a:chExt cx="38671" cy="812800"/>
          </a:xfrm>
        </p:grpSpPr>
        <p:sp>
          <p:nvSpPr>
            <p:cNvPr id="25" name="Freeform 25"/>
            <p:cNvSpPr/>
            <p:nvPr/>
          </p:nvSpPr>
          <p:spPr>
            <a:xfrm>
              <a:off x="0" y="0"/>
              <a:ext cx="38671" cy="812800"/>
            </a:xfrm>
            <a:custGeom>
              <a:avLst/>
              <a:gdLst/>
              <a:ahLst/>
              <a:cxnLst/>
              <a:rect l="l" t="t" r="r" b="b"/>
              <a:pathLst>
                <a:path w="38671" h="812800">
                  <a:moveTo>
                    <a:pt x="0" y="0"/>
                  </a:moveTo>
                  <a:lnTo>
                    <a:pt x="38671" y="0"/>
                  </a:lnTo>
                  <a:lnTo>
                    <a:pt x="38671" y="812800"/>
                  </a:lnTo>
                  <a:lnTo>
                    <a:pt x="0" y="812800"/>
                  </a:lnTo>
                  <a:close/>
                </a:path>
              </a:pathLst>
            </a:custGeom>
            <a:solidFill>
              <a:srgbClr val="5BC6CB"/>
            </a:solidFill>
          </p:spPr>
          <p:txBody>
            <a:bodyPr/>
            <a:lstStyle/>
            <a:p>
              <a:endParaRPr lang="en-US"/>
            </a:p>
          </p:txBody>
        </p:sp>
        <p:sp>
          <p:nvSpPr>
            <p:cNvPr id="26" name="TextBox 26"/>
            <p:cNvSpPr txBox="1"/>
            <p:nvPr/>
          </p:nvSpPr>
          <p:spPr>
            <a:xfrm>
              <a:off x="0" y="-28575"/>
              <a:ext cx="38671" cy="841375"/>
            </a:xfrm>
            <a:prstGeom prst="rect">
              <a:avLst/>
            </a:prstGeom>
          </p:spPr>
          <p:txBody>
            <a:bodyPr lIns="50800" tIns="50800" rIns="50800" bIns="50800" rtlCol="0" anchor="ctr"/>
            <a:lstStyle/>
            <a:p>
              <a:pPr algn="ctr">
                <a:lnSpc>
                  <a:spcPts val="2100"/>
                </a:lnSpc>
              </a:pPr>
              <a:endParaRPr/>
            </a:p>
          </p:txBody>
        </p:sp>
      </p:grpSp>
      <p:grpSp>
        <p:nvGrpSpPr>
          <p:cNvPr id="27" name="Group 27"/>
          <p:cNvGrpSpPr/>
          <p:nvPr/>
        </p:nvGrpSpPr>
        <p:grpSpPr>
          <a:xfrm>
            <a:off x="1073293" y="5612498"/>
            <a:ext cx="146829" cy="1804279"/>
            <a:chOff x="0" y="0"/>
            <a:chExt cx="38671" cy="475201"/>
          </a:xfrm>
        </p:grpSpPr>
        <p:sp>
          <p:nvSpPr>
            <p:cNvPr id="28" name="Freeform 28"/>
            <p:cNvSpPr/>
            <p:nvPr/>
          </p:nvSpPr>
          <p:spPr>
            <a:xfrm>
              <a:off x="0" y="0"/>
              <a:ext cx="38671" cy="475201"/>
            </a:xfrm>
            <a:custGeom>
              <a:avLst/>
              <a:gdLst/>
              <a:ahLst/>
              <a:cxnLst/>
              <a:rect l="l" t="t" r="r" b="b"/>
              <a:pathLst>
                <a:path w="38671" h="475201">
                  <a:moveTo>
                    <a:pt x="0" y="0"/>
                  </a:moveTo>
                  <a:lnTo>
                    <a:pt x="38671" y="0"/>
                  </a:lnTo>
                  <a:lnTo>
                    <a:pt x="38671" y="475201"/>
                  </a:lnTo>
                  <a:lnTo>
                    <a:pt x="0" y="475201"/>
                  </a:lnTo>
                  <a:close/>
                </a:path>
              </a:pathLst>
            </a:custGeom>
            <a:solidFill>
              <a:srgbClr val="5BC6CB"/>
            </a:solidFill>
          </p:spPr>
          <p:txBody>
            <a:bodyPr/>
            <a:lstStyle/>
            <a:p>
              <a:endParaRPr lang="en-US"/>
            </a:p>
          </p:txBody>
        </p:sp>
        <p:sp>
          <p:nvSpPr>
            <p:cNvPr id="29" name="TextBox 29"/>
            <p:cNvSpPr txBox="1"/>
            <p:nvPr/>
          </p:nvSpPr>
          <p:spPr>
            <a:xfrm>
              <a:off x="0" y="-28575"/>
              <a:ext cx="38671" cy="503776"/>
            </a:xfrm>
            <a:prstGeom prst="rect">
              <a:avLst/>
            </a:prstGeom>
          </p:spPr>
          <p:txBody>
            <a:bodyPr lIns="50800" tIns="50800" rIns="50800" bIns="50800" rtlCol="0" anchor="ctr"/>
            <a:lstStyle/>
            <a:p>
              <a:pPr algn="ctr">
                <a:lnSpc>
                  <a:spcPts val="2100"/>
                </a:lnSpc>
              </a:pPr>
              <a:endParaRPr/>
            </a:p>
          </p:txBody>
        </p:sp>
      </p:grpSp>
      <p:grpSp>
        <p:nvGrpSpPr>
          <p:cNvPr id="30" name="Group 30"/>
          <p:cNvGrpSpPr/>
          <p:nvPr/>
        </p:nvGrpSpPr>
        <p:grpSpPr>
          <a:xfrm>
            <a:off x="1073293" y="7645377"/>
            <a:ext cx="146829" cy="1268835"/>
            <a:chOff x="0" y="0"/>
            <a:chExt cx="38671" cy="334179"/>
          </a:xfrm>
        </p:grpSpPr>
        <p:sp>
          <p:nvSpPr>
            <p:cNvPr id="31" name="Freeform 31"/>
            <p:cNvSpPr/>
            <p:nvPr/>
          </p:nvSpPr>
          <p:spPr>
            <a:xfrm>
              <a:off x="0" y="0"/>
              <a:ext cx="38671" cy="334179"/>
            </a:xfrm>
            <a:custGeom>
              <a:avLst/>
              <a:gdLst/>
              <a:ahLst/>
              <a:cxnLst/>
              <a:rect l="l" t="t" r="r" b="b"/>
              <a:pathLst>
                <a:path w="38671" h="334179">
                  <a:moveTo>
                    <a:pt x="0" y="0"/>
                  </a:moveTo>
                  <a:lnTo>
                    <a:pt x="38671" y="0"/>
                  </a:lnTo>
                  <a:lnTo>
                    <a:pt x="38671" y="334179"/>
                  </a:lnTo>
                  <a:lnTo>
                    <a:pt x="0" y="334179"/>
                  </a:lnTo>
                  <a:close/>
                </a:path>
              </a:pathLst>
            </a:custGeom>
            <a:solidFill>
              <a:srgbClr val="5BC6CB"/>
            </a:solidFill>
          </p:spPr>
          <p:txBody>
            <a:bodyPr/>
            <a:lstStyle/>
            <a:p>
              <a:endParaRPr lang="en-US"/>
            </a:p>
          </p:txBody>
        </p:sp>
        <p:sp>
          <p:nvSpPr>
            <p:cNvPr id="32" name="TextBox 32"/>
            <p:cNvSpPr txBox="1"/>
            <p:nvPr/>
          </p:nvSpPr>
          <p:spPr>
            <a:xfrm>
              <a:off x="0" y="-28575"/>
              <a:ext cx="38671" cy="362754"/>
            </a:xfrm>
            <a:prstGeom prst="rect">
              <a:avLst/>
            </a:prstGeom>
          </p:spPr>
          <p:txBody>
            <a:bodyPr lIns="50800" tIns="50800" rIns="50800" bIns="50800" rtlCol="0" anchor="ctr"/>
            <a:lstStyle/>
            <a:p>
              <a:pPr algn="ctr">
                <a:lnSpc>
                  <a:spcPts val="2100"/>
                </a:lnSpc>
              </a:pPr>
              <a:endParaRPr/>
            </a:p>
          </p:txBody>
        </p:sp>
      </p:grpSp>
      <p:grpSp>
        <p:nvGrpSpPr>
          <p:cNvPr id="33" name="Group 33"/>
          <p:cNvGrpSpPr/>
          <p:nvPr/>
        </p:nvGrpSpPr>
        <p:grpSpPr>
          <a:xfrm>
            <a:off x="8053007" y="7645377"/>
            <a:ext cx="146829" cy="1268835"/>
            <a:chOff x="0" y="0"/>
            <a:chExt cx="38671" cy="334179"/>
          </a:xfrm>
        </p:grpSpPr>
        <p:sp>
          <p:nvSpPr>
            <p:cNvPr id="34" name="Freeform 34"/>
            <p:cNvSpPr/>
            <p:nvPr/>
          </p:nvSpPr>
          <p:spPr>
            <a:xfrm>
              <a:off x="0" y="0"/>
              <a:ext cx="38671" cy="334179"/>
            </a:xfrm>
            <a:custGeom>
              <a:avLst/>
              <a:gdLst/>
              <a:ahLst/>
              <a:cxnLst/>
              <a:rect l="l" t="t" r="r" b="b"/>
              <a:pathLst>
                <a:path w="38671" h="334179">
                  <a:moveTo>
                    <a:pt x="0" y="0"/>
                  </a:moveTo>
                  <a:lnTo>
                    <a:pt x="38671" y="0"/>
                  </a:lnTo>
                  <a:lnTo>
                    <a:pt x="38671" y="334179"/>
                  </a:lnTo>
                  <a:lnTo>
                    <a:pt x="0" y="334179"/>
                  </a:lnTo>
                  <a:close/>
                </a:path>
              </a:pathLst>
            </a:custGeom>
            <a:solidFill>
              <a:srgbClr val="5BC6CB"/>
            </a:solidFill>
          </p:spPr>
          <p:txBody>
            <a:bodyPr/>
            <a:lstStyle/>
            <a:p>
              <a:endParaRPr lang="en-US"/>
            </a:p>
          </p:txBody>
        </p:sp>
        <p:sp>
          <p:nvSpPr>
            <p:cNvPr id="35" name="TextBox 35"/>
            <p:cNvSpPr txBox="1"/>
            <p:nvPr/>
          </p:nvSpPr>
          <p:spPr>
            <a:xfrm>
              <a:off x="0" y="-28575"/>
              <a:ext cx="38671" cy="362754"/>
            </a:xfrm>
            <a:prstGeom prst="rect">
              <a:avLst/>
            </a:prstGeom>
          </p:spPr>
          <p:txBody>
            <a:bodyPr lIns="50800" tIns="50800" rIns="50800" bIns="50800" rtlCol="0" anchor="ctr"/>
            <a:lstStyle/>
            <a:p>
              <a:pPr algn="ctr">
                <a:lnSpc>
                  <a:spcPts val="2100"/>
                </a:lnSpc>
              </a:pPr>
              <a:endParaRPr/>
            </a:p>
          </p:txBody>
        </p:sp>
      </p:grpSp>
      <p:grpSp>
        <p:nvGrpSpPr>
          <p:cNvPr id="36" name="Group 36"/>
          <p:cNvGrpSpPr/>
          <p:nvPr/>
        </p:nvGrpSpPr>
        <p:grpSpPr>
          <a:xfrm>
            <a:off x="11156106" y="7645377"/>
            <a:ext cx="146829" cy="1268835"/>
            <a:chOff x="0" y="0"/>
            <a:chExt cx="38671" cy="334179"/>
          </a:xfrm>
        </p:grpSpPr>
        <p:sp>
          <p:nvSpPr>
            <p:cNvPr id="37" name="Freeform 37"/>
            <p:cNvSpPr/>
            <p:nvPr/>
          </p:nvSpPr>
          <p:spPr>
            <a:xfrm>
              <a:off x="0" y="0"/>
              <a:ext cx="38671" cy="334179"/>
            </a:xfrm>
            <a:custGeom>
              <a:avLst/>
              <a:gdLst/>
              <a:ahLst/>
              <a:cxnLst/>
              <a:rect l="l" t="t" r="r" b="b"/>
              <a:pathLst>
                <a:path w="38671" h="334179">
                  <a:moveTo>
                    <a:pt x="0" y="0"/>
                  </a:moveTo>
                  <a:lnTo>
                    <a:pt x="38671" y="0"/>
                  </a:lnTo>
                  <a:lnTo>
                    <a:pt x="38671" y="334179"/>
                  </a:lnTo>
                  <a:lnTo>
                    <a:pt x="0" y="334179"/>
                  </a:lnTo>
                  <a:close/>
                </a:path>
              </a:pathLst>
            </a:custGeom>
            <a:solidFill>
              <a:srgbClr val="5BC6CB"/>
            </a:solidFill>
          </p:spPr>
          <p:txBody>
            <a:bodyPr/>
            <a:lstStyle/>
            <a:p>
              <a:endParaRPr lang="en-US"/>
            </a:p>
          </p:txBody>
        </p:sp>
        <p:sp>
          <p:nvSpPr>
            <p:cNvPr id="38" name="TextBox 38"/>
            <p:cNvSpPr txBox="1"/>
            <p:nvPr/>
          </p:nvSpPr>
          <p:spPr>
            <a:xfrm>
              <a:off x="0" y="-28575"/>
              <a:ext cx="38671" cy="362754"/>
            </a:xfrm>
            <a:prstGeom prst="rect">
              <a:avLst/>
            </a:prstGeom>
          </p:spPr>
          <p:txBody>
            <a:bodyPr lIns="50800" tIns="50800" rIns="50800" bIns="50800" rtlCol="0" anchor="ctr"/>
            <a:lstStyle/>
            <a:p>
              <a:pPr algn="ctr">
                <a:lnSpc>
                  <a:spcPts val="2100"/>
                </a:lnSpc>
              </a:pPr>
              <a:endParaRPr/>
            </a:p>
          </p:txBody>
        </p:sp>
      </p:grpSp>
      <p:grpSp>
        <p:nvGrpSpPr>
          <p:cNvPr id="39" name="Group 39"/>
          <p:cNvGrpSpPr/>
          <p:nvPr/>
        </p:nvGrpSpPr>
        <p:grpSpPr>
          <a:xfrm>
            <a:off x="8053007" y="5612498"/>
            <a:ext cx="146829" cy="1804279"/>
            <a:chOff x="0" y="0"/>
            <a:chExt cx="38671" cy="475201"/>
          </a:xfrm>
        </p:grpSpPr>
        <p:sp>
          <p:nvSpPr>
            <p:cNvPr id="40" name="Freeform 40"/>
            <p:cNvSpPr/>
            <p:nvPr/>
          </p:nvSpPr>
          <p:spPr>
            <a:xfrm>
              <a:off x="0" y="0"/>
              <a:ext cx="38671" cy="475201"/>
            </a:xfrm>
            <a:custGeom>
              <a:avLst/>
              <a:gdLst/>
              <a:ahLst/>
              <a:cxnLst/>
              <a:rect l="l" t="t" r="r" b="b"/>
              <a:pathLst>
                <a:path w="38671" h="475201">
                  <a:moveTo>
                    <a:pt x="0" y="0"/>
                  </a:moveTo>
                  <a:lnTo>
                    <a:pt x="38671" y="0"/>
                  </a:lnTo>
                  <a:lnTo>
                    <a:pt x="38671" y="475201"/>
                  </a:lnTo>
                  <a:lnTo>
                    <a:pt x="0" y="475201"/>
                  </a:lnTo>
                  <a:close/>
                </a:path>
              </a:pathLst>
            </a:custGeom>
            <a:solidFill>
              <a:srgbClr val="5BC6CB"/>
            </a:solidFill>
          </p:spPr>
          <p:txBody>
            <a:bodyPr/>
            <a:lstStyle/>
            <a:p>
              <a:endParaRPr lang="en-US"/>
            </a:p>
          </p:txBody>
        </p:sp>
        <p:sp>
          <p:nvSpPr>
            <p:cNvPr id="41" name="TextBox 41"/>
            <p:cNvSpPr txBox="1"/>
            <p:nvPr/>
          </p:nvSpPr>
          <p:spPr>
            <a:xfrm>
              <a:off x="0" y="-28575"/>
              <a:ext cx="38671" cy="503776"/>
            </a:xfrm>
            <a:prstGeom prst="rect">
              <a:avLst/>
            </a:prstGeom>
          </p:spPr>
          <p:txBody>
            <a:bodyPr lIns="50800" tIns="50800" rIns="50800" bIns="50800" rtlCol="0" anchor="ctr"/>
            <a:lstStyle/>
            <a:p>
              <a:pPr algn="ctr">
                <a:lnSpc>
                  <a:spcPts val="2100"/>
                </a:lnSpc>
              </a:pPr>
              <a:endParaRPr/>
            </a:p>
          </p:txBody>
        </p:sp>
      </p:grpSp>
      <p:grpSp>
        <p:nvGrpSpPr>
          <p:cNvPr id="42" name="Group 42"/>
          <p:cNvGrpSpPr/>
          <p:nvPr/>
        </p:nvGrpSpPr>
        <p:grpSpPr>
          <a:xfrm>
            <a:off x="8053007" y="2293670"/>
            <a:ext cx="146829" cy="3086100"/>
            <a:chOff x="0" y="0"/>
            <a:chExt cx="38671" cy="812800"/>
          </a:xfrm>
        </p:grpSpPr>
        <p:sp>
          <p:nvSpPr>
            <p:cNvPr id="43" name="Freeform 43"/>
            <p:cNvSpPr/>
            <p:nvPr/>
          </p:nvSpPr>
          <p:spPr>
            <a:xfrm>
              <a:off x="0" y="0"/>
              <a:ext cx="38671" cy="812800"/>
            </a:xfrm>
            <a:custGeom>
              <a:avLst/>
              <a:gdLst/>
              <a:ahLst/>
              <a:cxnLst/>
              <a:rect l="l" t="t" r="r" b="b"/>
              <a:pathLst>
                <a:path w="38671" h="812800">
                  <a:moveTo>
                    <a:pt x="0" y="0"/>
                  </a:moveTo>
                  <a:lnTo>
                    <a:pt x="38671" y="0"/>
                  </a:lnTo>
                  <a:lnTo>
                    <a:pt x="38671" y="812800"/>
                  </a:lnTo>
                  <a:lnTo>
                    <a:pt x="0" y="812800"/>
                  </a:lnTo>
                  <a:close/>
                </a:path>
              </a:pathLst>
            </a:custGeom>
            <a:solidFill>
              <a:srgbClr val="5BC6CB"/>
            </a:solidFill>
          </p:spPr>
          <p:txBody>
            <a:bodyPr/>
            <a:lstStyle/>
            <a:p>
              <a:endParaRPr lang="en-US"/>
            </a:p>
          </p:txBody>
        </p:sp>
        <p:sp>
          <p:nvSpPr>
            <p:cNvPr id="44" name="TextBox 44"/>
            <p:cNvSpPr txBox="1"/>
            <p:nvPr/>
          </p:nvSpPr>
          <p:spPr>
            <a:xfrm>
              <a:off x="0" y="-28575"/>
              <a:ext cx="38671" cy="841375"/>
            </a:xfrm>
            <a:prstGeom prst="rect">
              <a:avLst/>
            </a:prstGeom>
          </p:spPr>
          <p:txBody>
            <a:bodyPr lIns="50800" tIns="50800" rIns="50800" bIns="50800" rtlCol="0" anchor="ctr"/>
            <a:lstStyle/>
            <a:p>
              <a:pPr algn="ctr">
                <a:lnSpc>
                  <a:spcPts val="2100"/>
                </a:lnSpc>
              </a:pPr>
              <a:endParaRPr/>
            </a:p>
          </p:txBody>
        </p:sp>
      </p:grpSp>
      <p:sp>
        <p:nvSpPr>
          <p:cNvPr id="45" name="Freeform 45"/>
          <p:cNvSpPr/>
          <p:nvPr/>
        </p:nvSpPr>
        <p:spPr>
          <a:xfrm rot="-5400000">
            <a:off x="6125981" y="3587632"/>
            <a:ext cx="3065696" cy="498176"/>
          </a:xfrm>
          <a:custGeom>
            <a:avLst/>
            <a:gdLst/>
            <a:ahLst/>
            <a:cxnLst/>
            <a:rect l="l" t="t" r="r" b="b"/>
            <a:pathLst>
              <a:path w="3065696" h="498176">
                <a:moveTo>
                  <a:pt x="0" y="0"/>
                </a:moveTo>
                <a:lnTo>
                  <a:pt x="3065696" y="0"/>
                </a:lnTo>
                <a:lnTo>
                  <a:pt x="3065696" y="498176"/>
                </a:lnTo>
                <a:lnTo>
                  <a:pt x="0" y="498176"/>
                </a:lnTo>
                <a:lnTo>
                  <a:pt x="0" y="0"/>
                </a:lnTo>
                <a:close/>
              </a:path>
            </a:pathLst>
          </a:custGeom>
          <a:blipFill>
            <a:blip r:embed="rId3">
              <a:alphaModFix amt="58000"/>
            </a:blip>
            <a:stretch>
              <a:fillRect/>
            </a:stretch>
          </a:blipFill>
        </p:spPr>
        <p:txBody>
          <a:bodyPr/>
          <a:lstStyle/>
          <a:p>
            <a:endParaRPr lang="en-US"/>
          </a:p>
        </p:txBody>
      </p:sp>
      <p:sp>
        <p:nvSpPr>
          <p:cNvPr id="46" name="Freeform 46"/>
          <p:cNvSpPr/>
          <p:nvPr/>
        </p:nvSpPr>
        <p:spPr>
          <a:xfrm rot="-5400000">
            <a:off x="6659309" y="6375134"/>
            <a:ext cx="1792075" cy="291212"/>
          </a:xfrm>
          <a:custGeom>
            <a:avLst/>
            <a:gdLst/>
            <a:ahLst/>
            <a:cxnLst/>
            <a:rect l="l" t="t" r="r" b="b"/>
            <a:pathLst>
              <a:path w="1792075" h="291212">
                <a:moveTo>
                  <a:pt x="0" y="0"/>
                </a:moveTo>
                <a:lnTo>
                  <a:pt x="1792076" y="0"/>
                </a:lnTo>
                <a:lnTo>
                  <a:pt x="1792076" y="291212"/>
                </a:lnTo>
                <a:lnTo>
                  <a:pt x="0" y="291212"/>
                </a:lnTo>
                <a:lnTo>
                  <a:pt x="0" y="0"/>
                </a:lnTo>
                <a:close/>
              </a:path>
            </a:pathLst>
          </a:custGeom>
          <a:blipFill>
            <a:blip r:embed="rId3">
              <a:alphaModFix amt="58000"/>
            </a:blip>
            <a:stretch>
              <a:fillRect/>
            </a:stretch>
          </a:blipFill>
        </p:spPr>
        <p:txBody>
          <a:bodyPr/>
          <a:lstStyle/>
          <a:p>
            <a:endParaRPr lang="en-US"/>
          </a:p>
        </p:txBody>
      </p:sp>
      <p:sp>
        <p:nvSpPr>
          <p:cNvPr id="47" name="Freeform 47"/>
          <p:cNvSpPr/>
          <p:nvPr/>
        </p:nvSpPr>
        <p:spPr>
          <a:xfrm rot="-5400000">
            <a:off x="6803788" y="8133411"/>
            <a:ext cx="1447051" cy="235146"/>
          </a:xfrm>
          <a:custGeom>
            <a:avLst/>
            <a:gdLst/>
            <a:ahLst/>
            <a:cxnLst/>
            <a:rect l="l" t="t" r="r" b="b"/>
            <a:pathLst>
              <a:path w="1447051" h="235146">
                <a:moveTo>
                  <a:pt x="0" y="0"/>
                </a:moveTo>
                <a:lnTo>
                  <a:pt x="1447051" y="0"/>
                </a:lnTo>
                <a:lnTo>
                  <a:pt x="1447051" y="235146"/>
                </a:lnTo>
                <a:lnTo>
                  <a:pt x="0" y="235146"/>
                </a:lnTo>
                <a:lnTo>
                  <a:pt x="0" y="0"/>
                </a:lnTo>
                <a:close/>
              </a:path>
            </a:pathLst>
          </a:custGeom>
          <a:blipFill>
            <a:blip r:embed="rId3">
              <a:alphaModFix amt="58000"/>
            </a:blip>
            <a:stretch>
              <a:fillRect/>
            </a:stretch>
          </a:blipFill>
        </p:spPr>
        <p:txBody>
          <a:bodyPr/>
          <a:lstStyle/>
          <a:p>
            <a:endParaRPr lang="en-US"/>
          </a:p>
        </p:txBody>
      </p:sp>
      <p:sp>
        <p:nvSpPr>
          <p:cNvPr id="48" name="Freeform 48"/>
          <p:cNvSpPr/>
          <p:nvPr/>
        </p:nvSpPr>
        <p:spPr>
          <a:xfrm rot="-5400000">
            <a:off x="15540153" y="7977455"/>
            <a:ext cx="1268835" cy="206186"/>
          </a:xfrm>
          <a:custGeom>
            <a:avLst/>
            <a:gdLst/>
            <a:ahLst/>
            <a:cxnLst/>
            <a:rect l="l" t="t" r="r" b="b"/>
            <a:pathLst>
              <a:path w="1268835" h="206186">
                <a:moveTo>
                  <a:pt x="0" y="0"/>
                </a:moveTo>
                <a:lnTo>
                  <a:pt x="1268836" y="0"/>
                </a:lnTo>
                <a:lnTo>
                  <a:pt x="1268836" y="206185"/>
                </a:lnTo>
                <a:lnTo>
                  <a:pt x="0" y="206185"/>
                </a:lnTo>
                <a:lnTo>
                  <a:pt x="0" y="0"/>
                </a:lnTo>
                <a:close/>
              </a:path>
            </a:pathLst>
          </a:custGeom>
          <a:blipFill>
            <a:blip r:embed="rId3">
              <a:alphaModFix amt="58000"/>
            </a:blip>
            <a:stretch>
              <a:fillRect/>
            </a:stretch>
          </a:blipFill>
        </p:spPr>
        <p:txBody>
          <a:bodyPr/>
          <a:lstStyle/>
          <a:p>
            <a:endParaRPr lang="en-US"/>
          </a:p>
        </p:txBody>
      </p:sp>
      <p:sp>
        <p:nvSpPr>
          <p:cNvPr id="49" name="Freeform 49"/>
          <p:cNvSpPr/>
          <p:nvPr/>
        </p:nvSpPr>
        <p:spPr>
          <a:xfrm rot="-5400000">
            <a:off x="10360986" y="8179411"/>
            <a:ext cx="1264175" cy="205428"/>
          </a:xfrm>
          <a:custGeom>
            <a:avLst/>
            <a:gdLst/>
            <a:ahLst/>
            <a:cxnLst/>
            <a:rect l="l" t="t" r="r" b="b"/>
            <a:pathLst>
              <a:path w="1264175" h="205428">
                <a:moveTo>
                  <a:pt x="0" y="0"/>
                </a:moveTo>
                <a:lnTo>
                  <a:pt x="1264175" y="0"/>
                </a:lnTo>
                <a:lnTo>
                  <a:pt x="1264175" y="205428"/>
                </a:lnTo>
                <a:lnTo>
                  <a:pt x="0" y="205428"/>
                </a:lnTo>
                <a:lnTo>
                  <a:pt x="0" y="0"/>
                </a:lnTo>
                <a:close/>
              </a:path>
            </a:pathLst>
          </a:custGeom>
          <a:blipFill>
            <a:blip r:embed="rId3">
              <a:alphaModFix amt="58000"/>
            </a:blip>
            <a:stretch>
              <a:fillRect/>
            </a:stretch>
          </a:blipFill>
        </p:spPr>
        <p:txBody>
          <a:bodyPr/>
          <a:lstStyle/>
          <a:p>
            <a:endParaRPr lang="en-US"/>
          </a:p>
        </p:txBody>
      </p:sp>
      <p:sp>
        <p:nvSpPr>
          <p:cNvPr id="50" name="Freeform 50"/>
          <p:cNvSpPr/>
          <p:nvPr/>
        </p:nvSpPr>
        <p:spPr>
          <a:xfrm rot="-5400000">
            <a:off x="15315936" y="6168792"/>
            <a:ext cx="1804279" cy="293195"/>
          </a:xfrm>
          <a:custGeom>
            <a:avLst/>
            <a:gdLst/>
            <a:ahLst/>
            <a:cxnLst/>
            <a:rect l="l" t="t" r="r" b="b"/>
            <a:pathLst>
              <a:path w="1804279" h="293195">
                <a:moveTo>
                  <a:pt x="0" y="0"/>
                </a:moveTo>
                <a:lnTo>
                  <a:pt x="1804280" y="0"/>
                </a:lnTo>
                <a:lnTo>
                  <a:pt x="1804280" y="293196"/>
                </a:lnTo>
                <a:lnTo>
                  <a:pt x="0" y="293196"/>
                </a:lnTo>
                <a:lnTo>
                  <a:pt x="0" y="0"/>
                </a:lnTo>
                <a:close/>
              </a:path>
            </a:pathLst>
          </a:custGeom>
          <a:blipFill>
            <a:blip r:embed="rId3">
              <a:alphaModFix amt="58000"/>
            </a:blip>
            <a:stretch>
              <a:fillRect/>
            </a:stretch>
          </a:blipFill>
        </p:spPr>
        <p:txBody>
          <a:bodyPr/>
          <a:lstStyle/>
          <a:p>
            <a:endParaRPr lang="en-US"/>
          </a:p>
        </p:txBody>
      </p:sp>
      <p:sp>
        <p:nvSpPr>
          <p:cNvPr id="51" name="Freeform 51"/>
          <p:cNvSpPr/>
          <p:nvPr/>
        </p:nvSpPr>
        <p:spPr>
          <a:xfrm rot="-5400000">
            <a:off x="14787718" y="3378183"/>
            <a:ext cx="3065696" cy="498176"/>
          </a:xfrm>
          <a:custGeom>
            <a:avLst/>
            <a:gdLst/>
            <a:ahLst/>
            <a:cxnLst/>
            <a:rect l="l" t="t" r="r" b="b"/>
            <a:pathLst>
              <a:path w="3065696" h="498176">
                <a:moveTo>
                  <a:pt x="0" y="0"/>
                </a:moveTo>
                <a:lnTo>
                  <a:pt x="3065696" y="0"/>
                </a:lnTo>
                <a:lnTo>
                  <a:pt x="3065696" y="498176"/>
                </a:lnTo>
                <a:lnTo>
                  <a:pt x="0" y="498176"/>
                </a:lnTo>
                <a:lnTo>
                  <a:pt x="0" y="0"/>
                </a:lnTo>
                <a:close/>
              </a:path>
            </a:pathLst>
          </a:custGeom>
          <a:blipFill>
            <a:blip r:embed="rId3">
              <a:alphaModFix amt="58000"/>
            </a:blip>
            <a:stretch>
              <a:fillRect/>
            </a:stretch>
          </a:blipFill>
        </p:spPr>
        <p:txBody>
          <a:bodyPr/>
          <a:lstStyle/>
          <a:p>
            <a:endParaRPr lang="en-US"/>
          </a:p>
        </p:txBody>
      </p:sp>
      <p:sp>
        <p:nvSpPr>
          <p:cNvPr id="52" name="Freeform 52"/>
          <p:cNvSpPr/>
          <p:nvPr/>
        </p:nvSpPr>
        <p:spPr>
          <a:xfrm>
            <a:off x="3413836" y="3274354"/>
            <a:ext cx="1802190" cy="1802190"/>
          </a:xfrm>
          <a:custGeom>
            <a:avLst/>
            <a:gdLst/>
            <a:ahLst/>
            <a:cxnLst/>
            <a:rect l="l" t="t" r="r" b="b"/>
            <a:pathLst>
              <a:path w="1802190" h="1802190">
                <a:moveTo>
                  <a:pt x="0" y="0"/>
                </a:moveTo>
                <a:lnTo>
                  <a:pt x="1802190" y="0"/>
                </a:lnTo>
                <a:lnTo>
                  <a:pt x="1802190" y="1802190"/>
                </a:lnTo>
                <a:lnTo>
                  <a:pt x="0" y="18021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3" name="Freeform 53"/>
          <p:cNvSpPr/>
          <p:nvPr/>
        </p:nvSpPr>
        <p:spPr>
          <a:xfrm>
            <a:off x="12562165" y="3336131"/>
            <a:ext cx="2040301" cy="1803116"/>
          </a:xfrm>
          <a:custGeom>
            <a:avLst/>
            <a:gdLst/>
            <a:ahLst/>
            <a:cxnLst/>
            <a:rect l="l" t="t" r="r" b="b"/>
            <a:pathLst>
              <a:path w="2040301" h="1803116">
                <a:moveTo>
                  <a:pt x="0" y="0"/>
                </a:moveTo>
                <a:lnTo>
                  <a:pt x="2040301" y="0"/>
                </a:lnTo>
                <a:lnTo>
                  <a:pt x="2040301" y="1803116"/>
                </a:lnTo>
                <a:lnTo>
                  <a:pt x="0" y="18031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4" name="Group 54"/>
          <p:cNvGrpSpPr/>
          <p:nvPr/>
        </p:nvGrpSpPr>
        <p:grpSpPr>
          <a:xfrm>
            <a:off x="9418023" y="3146917"/>
            <a:ext cx="2610130" cy="2009942"/>
            <a:chOff x="0" y="0"/>
            <a:chExt cx="3480173" cy="2679923"/>
          </a:xfrm>
        </p:grpSpPr>
        <p:sp>
          <p:nvSpPr>
            <p:cNvPr id="55" name="Freeform 55"/>
            <p:cNvSpPr/>
            <p:nvPr/>
          </p:nvSpPr>
          <p:spPr>
            <a:xfrm>
              <a:off x="0" y="0"/>
              <a:ext cx="3171869" cy="2656440"/>
            </a:xfrm>
            <a:custGeom>
              <a:avLst/>
              <a:gdLst/>
              <a:ahLst/>
              <a:cxnLst/>
              <a:rect l="l" t="t" r="r" b="b"/>
              <a:pathLst>
                <a:path w="3171869" h="2656440">
                  <a:moveTo>
                    <a:pt x="0" y="0"/>
                  </a:moveTo>
                  <a:lnTo>
                    <a:pt x="3171869" y="0"/>
                  </a:lnTo>
                  <a:lnTo>
                    <a:pt x="3171869" y="2656440"/>
                  </a:lnTo>
                  <a:lnTo>
                    <a:pt x="0" y="26564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6" name="TextBox 56"/>
            <p:cNvSpPr txBox="1"/>
            <p:nvPr/>
          </p:nvSpPr>
          <p:spPr>
            <a:xfrm>
              <a:off x="534418" y="131817"/>
              <a:ext cx="2334531" cy="342898"/>
            </a:xfrm>
            <a:prstGeom prst="rect">
              <a:avLst/>
            </a:prstGeom>
          </p:spPr>
          <p:txBody>
            <a:bodyPr lIns="0" tIns="0" rIns="0" bIns="0" rtlCol="0" anchor="t">
              <a:spAutoFit/>
            </a:bodyPr>
            <a:lstStyle/>
            <a:p>
              <a:pPr algn="ctr">
                <a:lnSpc>
                  <a:spcPts val="2100"/>
                </a:lnSpc>
              </a:pPr>
              <a:r>
                <a:rPr lang="en-US" sz="1500">
                  <a:solidFill>
                    <a:srgbClr val="FFFFFF"/>
                  </a:solidFill>
                  <a:latin typeface="Gagalin"/>
                  <a:ea typeface="Gagalin"/>
                  <a:cs typeface="Gagalin"/>
                  <a:sym typeface="Gagalin"/>
                </a:rPr>
                <a:t>Guard Training</a:t>
              </a:r>
            </a:p>
          </p:txBody>
        </p:sp>
        <p:grpSp>
          <p:nvGrpSpPr>
            <p:cNvPr id="57" name="Group 57"/>
            <p:cNvGrpSpPr/>
            <p:nvPr/>
          </p:nvGrpSpPr>
          <p:grpSpPr>
            <a:xfrm>
              <a:off x="747519" y="1613123"/>
              <a:ext cx="2732654" cy="1066800"/>
              <a:chOff x="0" y="0"/>
              <a:chExt cx="539784" cy="210726"/>
            </a:xfrm>
          </p:grpSpPr>
          <p:sp>
            <p:nvSpPr>
              <p:cNvPr id="58" name="Freeform 58"/>
              <p:cNvSpPr/>
              <p:nvPr/>
            </p:nvSpPr>
            <p:spPr>
              <a:xfrm>
                <a:off x="0" y="0"/>
                <a:ext cx="539784" cy="210726"/>
              </a:xfrm>
              <a:custGeom>
                <a:avLst/>
                <a:gdLst/>
                <a:ahLst/>
                <a:cxnLst/>
                <a:rect l="l" t="t" r="r" b="b"/>
                <a:pathLst>
                  <a:path w="539784" h="210726">
                    <a:moveTo>
                      <a:pt x="0" y="0"/>
                    </a:moveTo>
                    <a:lnTo>
                      <a:pt x="539784" y="0"/>
                    </a:lnTo>
                    <a:lnTo>
                      <a:pt x="539784" y="210726"/>
                    </a:lnTo>
                    <a:lnTo>
                      <a:pt x="0" y="210726"/>
                    </a:lnTo>
                    <a:close/>
                  </a:path>
                </a:pathLst>
              </a:custGeom>
              <a:solidFill>
                <a:srgbClr val="422D66"/>
              </a:solidFill>
            </p:spPr>
            <p:txBody>
              <a:bodyPr/>
              <a:lstStyle/>
              <a:p>
                <a:endParaRPr lang="en-US"/>
              </a:p>
            </p:txBody>
          </p:sp>
          <p:sp>
            <p:nvSpPr>
              <p:cNvPr id="59" name="TextBox 59"/>
              <p:cNvSpPr txBox="1"/>
              <p:nvPr/>
            </p:nvSpPr>
            <p:spPr>
              <a:xfrm>
                <a:off x="0" y="-28575"/>
                <a:ext cx="539784" cy="239301"/>
              </a:xfrm>
              <a:prstGeom prst="rect">
                <a:avLst/>
              </a:prstGeom>
            </p:spPr>
            <p:txBody>
              <a:bodyPr lIns="50800" tIns="50800" rIns="50800" bIns="50800" rtlCol="0" anchor="ctr"/>
              <a:lstStyle/>
              <a:p>
                <a:pPr algn="ctr">
                  <a:lnSpc>
                    <a:spcPts val="2100"/>
                  </a:lnSpc>
                </a:pPr>
                <a:endParaRPr/>
              </a:p>
            </p:txBody>
          </p:sp>
        </p:grpSp>
        <p:sp>
          <p:nvSpPr>
            <p:cNvPr id="60" name="Freeform 60"/>
            <p:cNvSpPr/>
            <p:nvPr/>
          </p:nvSpPr>
          <p:spPr>
            <a:xfrm>
              <a:off x="850359" y="1704563"/>
              <a:ext cx="2018590" cy="975360"/>
            </a:xfrm>
            <a:custGeom>
              <a:avLst/>
              <a:gdLst/>
              <a:ahLst/>
              <a:cxnLst/>
              <a:rect l="l" t="t" r="r" b="b"/>
              <a:pathLst>
                <a:path w="2018590" h="975360">
                  <a:moveTo>
                    <a:pt x="0" y="0"/>
                  </a:moveTo>
                  <a:lnTo>
                    <a:pt x="2018590" y="0"/>
                  </a:lnTo>
                  <a:lnTo>
                    <a:pt x="2018590" y="975360"/>
                  </a:lnTo>
                  <a:lnTo>
                    <a:pt x="0" y="975360"/>
                  </a:lnTo>
                  <a:lnTo>
                    <a:pt x="0" y="0"/>
                  </a:lnTo>
                  <a:close/>
                </a:path>
              </a:pathLst>
            </a:custGeom>
            <a:blipFill>
              <a:blip r:embed="rId6">
                <a:extLst>
                  <a:ext uri="{96DAC541-7B7A-43D3-8B79-37D633B846F1}">
                    <asvg:svgBlip xmlns:asvg="http://schemas.microsoft.com/office/drawing/2016/SVG/main" r:embed="rId7"/>
                  </a:ext>
                </a:extLst>
              </a:blip>
              <a:stretch>
                <a:fillRect b="-82899"/>
              </a:stretch>
            </a:blipFill>
          </p:spPr>
          <p:txBody>
            <a:bodyPr/>
            <a:lstStyle/>
            <a:p>
              <a:endParaRPr lang="en-US"/>
            </a:p>
          </p:txBody>
        </p:sp>
      </p:grpSp>
      <p:sp>
        <p:nvSpPr>
          <p:cNvPr id="61" name="TextBox 61"/>
          <p:cNvSpPr txBox="1"/>
          <p:nvPr/>
        </p:nvSpPr>
        <p:spPr>
          <a:xfrm>
            <a:off x="1028700" y="658037"/>
            <a:ext cx="11674991" cy="1036453"/>
          </a:xfrm>
          <a:prstGeom prst="rect">
            <a:avLst/>
          </a:prstGeom>
        </p:spPr>
        <p:txBody>
          <a:bodyPr lIns="0" tIns="0" rIns="0" bIns="0" rtlCol="0" anchor="t">
            <a:spAutoFit/>
          </a:bodyPr>
          <a:lstStyle/>
          <a:p>
            <a:pPr algn="l">
              <a:lnSpc>
                <a:spcPts val="7972"/>
              </a:lnSpc>
            </a:pPr>
            <a:r>
              <a:rPr lang="en-US" sz="5694" b="1">
                <a:solidFill>
                  <a:srgbClr val="FFFFFF"/>
                </a:solidFill>
                <a:latin typeface="Poppins Bold"/>
                <a:ea typeface="Poppins Bold"/>
                <a:cs typeface="Poppins Bold"/>
                <a:sym typeface="Poppins Bold"/>
              </a:rPr>
              <a:t>Creating</a:t>
            </a:r>
            <a:r>
              <a:rPr lang="en-US" sz="5694" b="1">
                <a:solidFill>
                  <a:srgbClr val="FFFFFF"/>
                </a:solidFill>
                <a:latin typeface="Poppins Medium"/>
                <a:ea typeface="Poppins Medium"/>
                <a:cs typeface="Poppins Medium"/>
                <a:sym typeface="Poppins Medium"/>
              </a:rPr>
              <a:t> Business Value</a:t>
            </a:r>
          </a:p>
        </p:txBody>
      </p:sp>
      <p:sp>
        <p:nvSpPr>
          <p:cNvPr id="62" name="TextBox 62"/>
          <p:cNvSpPr txBox="1"/>
          <p:nvPr/>
        </p:nvSpPr>
        <p:spPr>
          <a:xfrm>
            <a:off x="1220122" y="2497114"/>
            <a:ext cx="6189619" cy="450849"/>
          </a:xfrm>
          <a:prstGeom prst="rect">
            <a:avLst/>
          </a:prstGeom>
        </p:spPr>
        <p:txBody>
          <a:bodyPr lIns="0" tIns="0" rIns="0" bIns="0" rtlCol="0" anchor="t">
            <a:spAutoFit/>
          </a:bodyPr>
          <a:lstStyle/>
          <a:p>
            <a:pPr algn="ctr">
              <a:lnSpc>
                <a:spcPts val="3500"/>
              </a:lnSpc>
            </a:pPr>
            <a:r>
              <a:rPr lang="en-US" sz="2500" b="1">
                <a:solidFill>
                  <a:srgbClr val="FFFFFF"/>
                </a:solidFill>
                <a:latin typeface="Poppins Medium"/>
                <a:ea typeface="Poppins Medium"/>
                <a:cs typeface="Poppins Medium"/>
                <a:sym typeface="Poppins Medium"/>
              </a:rPr>
              <a:t>Test Efficacy of Completed Projects</a:t>
            </a:r>
          </a:p>
        </p:txBody>
      </p:sp>
      <p:sp>
        <p:nvSpPr>
          <p:cNvPr id="63" name="TextBox 63"/>
          <p:cNvSpPr txBox="1"/>
          <p:nvPr/>
        </p:nvSpPr>
        <p:spPr>
          <a:xfrm>
            <a:off x="1220122" y="5815942"/>
            <a:ext cx="6189619" cy="1327149"/>
          </a:xfrm>
          <a:prstGeom prst="rect">
            <a:avLst/>
          </a:prstGeom>
        </p:spPr>
        <p:txBody>
          <a:bodyPr lIns="0" tIns="0" rIns="0" bIns="0" rtlCol="0" anchor="t">
            <a:spAutoFit/>
          </a:bodyPr>
          <a:lstStyle/>
          <a:p>
            <a:pPr algn="ctr">
              <a:lnSpc>
                <a:spcPts val="3500"/>
              </a:lnSpc>
            </a:pPr>
            <a:r>
              <a:rPr lang="en-US" sz="2500" b="1">
                <a:solidFill>
                  <a:srgbClr val="FFFFFF"/>
                </a:solidFill>
                <a:latin typeface="Poppins Medium"/>
                <a:ea typeface="Poppins Medium"/>
                <a:cs typeface="Poppins Medium"/>
                <a:sym typeface="Poppins Medium"/>
              </a:rPr>
              <a:t> </a:t>
            </a:r>
            <a:r>
              <a:rPr lang="en-US" sz="2500" b="1" u="sng">
                <a:solidFill>
                  <a:srgbClr val="FFFFFF"/>
                </a:solidFill>
                <a:latin typeface="Poppins Medium"/>
                <a:ea typeface="Poppins Medium"/>
                <a:cs typeface="Poppins Medium"/>
                <a:sym typeface="Poppins Medium"/>
              </a:rPr>
              <a:t>Loss Avoidance</a:t>
            </a:r>
            <a:r>
              <a:rPr lang="en-US" sz="2500" b="1">
                <a:solidFill>
                  <a:srgbClr val="FFFFFF"/>
                </a:solidFill>
                <a:latin typeface="Poppins Medium"/>
                <a:ea typeface="Poppins Medium"/>
                <a:cs typeface="Poppins Medium"/>
                <a:sym typeface="Poppins Medium"/>
              </a:rPr>
              <a:t> </a:t>
            </a:r>
          </a:p>
          <a:p>
            <a:pPr algn="ctr">
              <a:lnSpc>
                <a:spcPts val="3500"/>
              </a:lnSpc>
            </a:pPr>
            <a:r>
              <a:rPr lang="en-US" sz="2500" b="1">
                <a:solidFill>
                  <a:srgbClr val="FFFFFF"/>
                </a:solidFill>
                <a:latin typeface="Poppins Medium"/>
                <a:ea typeface="Poppins Medium"/>
                <a:cs typeface="Poppins Medium"/>
                <a:sym typeface="Poppins Medium"/>
              </a:rPr>
              <a:t>Increase &amp; Showcase Protection of Assets</a:t>
            </a:r>
          </a:p>
        </p:txBody>
      </p:sp>
      <p:sp>
        <p:nvSpPr>
          <p:cNvPr id="64" name="TextBox 64"/>
          <p:cNvSpPr txBox="1"/>
          <p:nvPr/>
        </p:nvSpPr>
        <p:spPr>
          <a:xfrm>
            <a:off x="1220122" y="7797195"/>
            <a:ext cx="6189619" cy="888999"/>
          </a:xfrm>
          <a:prstGeom prst="rect">
            <a:avLst/>
          </a:prstGeom>
        </p:spPr>
        <p:txBody>
          <a:bodyPr lIns="0" tIns="0" rIns="0" bIns="0" rtlCol="0" anchor="t">
            <a:spAutoFit/>
          </a:bodyPr>
          <a:lstStyle/>
          <a:p>
            <a:pPr algn="ctr">
              <a:lnSpc>
                <a:spcPts val="3500"/>
              </a:lnSpc>
            </a:pPr>
            <a:r>
              <a:rPr lang="en-US" sz="2500" b="1">
                <a:solidFill>
                  <a:srgbClr val="FFFFFF"/>
                </a:solidFill>
                <a:latin typeface="Poppins Medium"/>
                <a:ea typeface="Poppins Medium"/>
                <a:cs typeface="Poppins Medium"/>
                <a:sym typeface="Poppins Medium"/>
              </a:rPr>
              <a:t>Removal of Ineffective </a:t>
            </a:r>
          </a:p>
          <a:p>
            <a:pPr algn="ctr">
              <a:lnSpc>
                <a:spcPts val="3500"/>
              </a:lnSpc>
            </a:pPr>
            <a:r>
              <a:rPr lang="en-US" sz="2500" b="1">
                <a:solidFill>
                  <a:srgbClr val="FFFFFF"/>
                </a:solidFill>
                <a:latin typeface="Poppins Medium"/>
                <a:ea typeface="Poppins Medium"/>
                <a:cs typeface="Poppins Medium"/>
                <a:sym typeface="Poppins Medium"/>
              </a:rPr>
              <a:t>Technology</a:t>
            </a:r>
          </a:p>
        </p:txBody>
      </p:sp>
      <p:sp>
        <p:nvSpPr>
          <p:cNvPr id="65" name="TextBox 65"/>
          <p:cNvSpPr txBox="1"/>
          <p:nvPr/>
        </p:nvSpPr>
        <p:spPr>
          <a:xfrm>
            <a:off x="8199836" y="7797195"/>
            <a:ext cx="2627987" cy="888999"/>
          </a:xfrm>
          <a:prstGeom prst="rect">
            <a:avLst/>
          </a:prstGeom>
        </p:spPr>
        <p:txBody>
          <a:bodyPr lIns="0" tIns="0" rIns="0" bIns="0" rtlCol="0" anchor="t">
            <a:spAutoFit/>
          </a:bodyPr>
          <a:lstStyle/>
          <a:p>
            <a:pPr algn="ctr">
              <a:lnSpc>
                <a:spcPts val="3500"/>
              </a:lnSpc>
            </a:pPr>
            <a:r>
              <a:rPr lang="en-US" sz="2500">
                <a:solidFill>
                  <a:srgbClr val="FFFFFF"/>
                </a:solidFill>
                <a:latin typeface="Poppins"/>
                <a:ea typeface="Poppins"/>
                <a:cs typeface="Poppins"/>
                <a:sym typeface="Poppins"/>
              </a:rPr>
              <a:t>Resource</a:t>
            </a:r>
          </a:p>
          <a:p>
            <a:pPr algn="ctr">
              <a:lnSpc>
                <a:spcPts val="3500"/>
              </a:lnSpc>
            </a:pPr>
            <a:r>
              <a:rPr lang="en-US" sz="2500">
                <a:solidFill>
                  <a:srgbClr val="FFFFFF"/>
                </a:solidFill>
                <a:latin typeface="Poppins"/>
                <a:ea typeface="Poppins"/>
                <a:cs typeface="Poppins"/>
                <a:sym typeface="Poppins"/>
              </a:rPr>
              <a:t>Prioritization</a:t>
            </a:r>
          </a:p>
        </p:txBody>
      </p:sp>
      <p:sp>
        <p:nvSpPr>
          <p:cNvPr id="66" name="TextBox 66"/>
          <p:cNvSpPr txBox="1"/>
          <p:nvPr/>
        </p:nvSpPr>
        <p:spPr>
          <a:xfrm>
            <a:off x="11429489" y="7858795"/>
            <a:ext cx="4463126" cy="888999"/>
          </a:xfrm>
          <a:prstGeom prst="rect">
            <a:avLst/>
          </a:prstGeom>
        </p:spPr>
        <p:txBody>
          <a:bodyPr lIns="0" tIns="0" rIns="0" bIns="0" rtlCol="0" anchor="t">
            <a:spAutoFit/>
          </a:bodyPr>
          <a:lstStyle/>
          <a:p>
            <a:pPr algn="ctr">
              <a:lnSpc>
                <a:spcPts val="3500"/>
              </a:lnSpc>
            </a:pPr>
            <a:r>
              <a:rPr lang="en-US" sz="2500" b="1">
                <a:solidFill>
                  <a:srgbClr val="FFFFFF"/>
                </a:solidFill>
                <a:latin typeface="Poppins Medium"/>
                <a:ea typeface="Poppins Medium"/>
                <a:cs typeface="Poppins Medium"/>
                <a:sym typeface="Poppins Medium"/>
              </a:rPr>
              <a:t>Hunting </a:t>
            </a:r>
          </a:p>
          <a:p>
            <a:pPr algn="ctr">
              <a:lnSpc>
                <a:spcPts val="3500"/>
              </a:lnSpc>
            </a:pPr>
            <a:r>
              <a:rPr lang="en-US" sz="2500" b="1">
                <a:solidFill>
                  <a:srgbClr val="FFFFFF"/>
                </a:solidFill>
                <a:latin typeface="Poppins Medium"/>
                <a:ea typeface="Poppins Medium"/>
                <a:cs typeface="Poppins Medium"/>
                <a:sym typeface="Poppins Medium"/>
              </a:rPr>
              <a:t>HiPPOs</a:t>
            </a:r>
          </a:p>
        </p:txBody>
      </p:sp>
      <p:sp>
        <p:nvSpPr>
          <p:cNvPr id="67" name="TextBox 67"/>
          <p:cNvSpPr txBox="1"/>
          <p:nvPr/>
        </p:nvSpPr>
        <p:spPr>
          <a:xfrm>
            <a:off x="8199836" y="5815942"/>
            <a:ext cx="7871642" cy="1327149"/>
          </a:xfrm>
          <a:prstGeom prst="rect">
            <a:avLst/>
          </a:prstGeom>
        </p:spPr>
        <p:txBody>
          <a:bodyPr lIns="0" tIns="0" rIns="0" bIns="0" rtlCol="0" anchor="t">
            <a:spAutoFit/>
          </a:bodyPr>
          <a:lstStyle/>
          <a:p>
            <a:pPr algn="ctr">
              <a:lnSpc>
                <a:spcPts val="3500"/>
              </a:lnSpc>
            </a:pPr>
            <a:r>
              <a:rPr lang="en-US" sz="2500" b="1">
                <a:solidFill>
                  <a:srgbClr val="FFFFFF"/>
                </a:solidFill>
                <a:latin typeface="Poppins Medium"/>
                <a:ea typeface="Poppins Medium"/>
                <a:cs typeface="Poppins Medium"/>
                <a:sym typeface="Poppins Medium"/>
              </a:rPr>
              <a:t>Insurance </a:t>
            </a:r>
          </a:p>
          <a:p>
            <a:pPr algn="ctr">
              <a:lnSpc>
                <a:spcPts val="3500"/>
              </a:lnSpc>
            </a:pPr>
            <a:r>
              <a:rPr lang="en-US" sz="2500" b="1">
                <a:solidFill>
                  <a:srgbClr val="FFFFFF"/>
                </a:solidFill>
                <a:latin typeface="Poppins Medium"/>
                <a:ea typeface="Poppins Medium"/>
                <a:cs typeface="Poppins Medium"/>
                <a:sym typeface="Poppins Medium"/>
              </a:rPr>
              <a:t>Tangible &amp; Tested </a:t>
            </a:r>
          </a:p>
          <a:p>
            <a:pPr algn="ctr">
              <a:lnSpc>
                <a:spcPts val="3500"/>
              </a:lnSpc>
            </a:pPr>
            <a:r>
              <a:rPr lang="en-US" sz="2500" b="1">
                <a:solidFill>
                  <a:srgbClr val="FFFFFF"/>
                </a:solidFill>
                <a:latin typeface="Poppins Medium"/>
                <a:ea typeface="Poppins Medium"/>
                <a:cs typeface="Poppins Medium"/>
                <a:sym typeface="Poppins Medium"/>
              </a:rPr>
              <a:t>Risk Reduction</a:t>
            </a:r>
          </a:p>
        </p:txBody>
      </p:sp>
      <p:sp>
        <p:nvSpPr>
          <p:cNvPr id="68" name="TextBox 68"/>
          <p:cNvSpPr txBox="1"/>
          <p:nvPr/>
        </p:nvSpPr>
        <p:spPr>
          <a:xfrm>
            <a:off x="8199836" y="2497114"/>
            <a:ext cx="7871642" cy="450849"/>
          </a:xfrm>
          <a:prstGeom prst="rect">
            <a:avLst/>
          </a:prstGeom>
        </p:spPr>
        <p:txBody>
          <a:bodyPr lIns="0" tIns="0" rIns="0" bIns="0" rtlCol="0" anchor="t">
            <a:spAutoFit/>
          </a:bodyPr>
          <a:lstStyle/>
          <a:p>
            <a:pPr algn="ctr">
              <a:lnSpc>
                <a:spcPts val="3500"/>
              </a:lnSpc>
            </a:pPr>
            <a:r>
              <a:rPr lang="en-US" sz="2500" b="1">
                <a:solidFill>
                  <a:srgbClr val="FFFFFF"/>
                </a:solidFill>
                <a:latin typeface="Poppins Medium"/>
                <a:ea typeface="Poppins Medium"/>
                <a:cs typeface="Poppins Medium"/>
                <a:sym typeface="Poppins Medium"/>
              </a:rPr>
              <a:t>Uncover Gaps in Vendor Implementation</a:t>
            </a:r>
          </a:p>
        </p:txBody>
      </p:sp>
      <p:grpSp>
        <p:nvGrpSpPr>
          <p:cNvPr id="69" name="Group 69"/>
          <p:cNvGrpSpPr/>
          <p:nvPr/>
        </p:nvGrpSpPr>
        <p:grpSpPr>
          <a:xfrm>
            <a:off x="2" y="9326040"/>
            <a:ext cx="18288000" cy="1136108"/>
            <a:chOff x="0" y="0"/>
            <a:chExt cx="24384000" cy="1514811"/>
          </a:xfrm>
        </p:grpSpPr>
        <p:grpSp>
          <p:nvGrpSpPr>
            <p:cNvPr id="70" name="Group 70"/>
            <p:cNvGrpSpPr/>
            <p:nvPr/>
          </p:nvGrpSpPr>
          <p:grpSpPr>
            <a:xfrm>
              <a:off x="0" y="189082"/>
              <a:ext cx="24384000" cy="1092200"/>
              <a:chOff x="0" y="0"/>
              <a:chExt cx="24384000" cy="1092200"/>
            </a:xfrm>
          </p:grpSpPr>
          <p:sp>
            <p:nvSpPr>
              <p:cNvPr id="71" name="Freeform 71"/>
              <p:cNvSpPr/>
              <p:nvPr/>
            </p:nvSpPr>
            <p:spPr>
              <a:xfrm>
                <a:off x="0" y="0"/>
                <a:ext cx="24384000" cy="1092200"/>
              </a:xfrm>
              <a:custGeom>
                <a:avLst/>
                <a:gdLst/>
                <a:ahLst/>
                <a:cxnLst/>
                <a:rect l="l" t="t" r="r" b="b"/>
                <a:pathLst>
                  <a:path w="24384000" h="1092200">
                    <a:moveTo>
                      <a:pt x="0" y="0"/>
                    </a:moveTo>
                    <a:lnTo>
                      <a:pt x="24384000" y="0"/>
                    </a:lnTo>
                    <a:lnTo>
                      <a:pt x="24384000" y="1092200"/>
                    </a:lnTo>
                    <a:lnTo>
                      <a:pt x="0" y="1092200"/>
                    </a:lnTo>
                    <a:close/>
                  </a:path>
                </a:pathLst>
              </a:custGeom>
              <a:solidFill>
                <a:srgbClr val="0C1625"/>
              </a:solidFill>
            </p:spPr>
            <p:txBody>
              <a:bodyPr/>
              <a:lstStyle/>
              <a:p>
                <a:endParaRPr lang="en-US"/>
              </a:p>
            </p:txBody>
          </p:sp>
        </p:grpSp>
        <p:sp>
          <p:nvSpPr>
            <p:cNvPr id="72" name="Freeform 72"/>
            <p:cNvSpPr/>
            <p:nvPr/>
          </p:nvSpPr>
          <p:spPr>
            <a:xfrm>
              <a:off x="1686370" y="392280"/>
              <a:ext cx="2265646" cy="730250"/>
            </a:xfrm>
            <a:custGeom>
              <a:avLst/>
              <a:gdLst/>
              <a:ahLst/>
              <a:cxnLst/>
              <a:rect l="l" t="t" r="r" b="b"/>
              <a:pathLst>
                <a:path w="2265646" h="730250">
                  <a:moveTo>
                    <a:pt x="0" y="0"/>
                  </a:moveTo>
                  <a:lnTo>
                    <a:pt x="2265646" y="0"/>
                  </a:lnTo>
                  <a:lnTo>
                    <a:pt x="2265646" y="730250"/>
                  </a:lnTo>
                  <a:lnTo>
                    <a:pt x="0" y="730250"/>
                  </a:lnTo>
                  <a:lnTo>
                    <a:pt x="0" y="0"/>
                  </a:lnTo>
                  <a:close/>
                </a:path>
              </a:pathLst>
            </a:custGeom>
            <a:blipFill>
              <a:blip r:embed="rId10"/>
              <a:stretch>
                <a:fillRect/>
              </a:stretch>
            </a:blipFill>
          </p:spPr>
          <p:txBody>
            <a:bodyPr/>
            <a:lstStyle/>
            <a:p>
              <a:endParaRPr lang="en-US"/>
            </a:p>
          </p:txBody>
        </p:sp>
        <p:sp>
          <p:nvSpPr>
            <p:cNvPr id="73" name="TextBox 73"/>
            <p:cNvSpPr txBox="1"/>
            <p:nvPr/>
          </p:nvSpPr>
          <p:spPr>
            <a:xfrm>
              <a:off x="4348860" y="478640"/>
              <a:ext cx="3586288" cy="493634"/>
            </a:xfrm>
            <a:prstGeom prst="rect">
              <a:avLst/>
            </a:prstGeom>
          </p:spPr>
          <p:txBody>
            <a:bodyPr lIns="0" tIns="0" rIns="0" bIns="0" rtlCol="0" anchor="t">
              <a:spAutoFit/>
            </a:bodyPr>
            <a:lstStyle/>
            <a:p>
              <a:pPr algn="l">
                <a:lnSpc>
                  <a:spcPts val="2520"/>
                </a:lnSpc>
              </a:pPr>
              <a:r>
                <a:rPr lang="en-US" sz="2100" u="sng" spc="450">
                  <a:solidFill>
                    <a:srgbClr val="FFFFFF"/>
                  </a:solidFill>
                  <a:latin typeface="Montserrat"/>
                  <a:ea typeface="Montserrat"/>
                  <a:cs typeface="Montserrat"/>
                  <a:sym typeface="Montserrat"/>
                  <a:hlinkClick r:id="rId11" tooltip="https://www.gsx.org/"/>
                </a:rPr>
                <a:t>GSX.ORG</a:t>
              </a:r>
            </a:p>
          </p:txBody>
        </p:sp>
        <p:sp>
          <p:nvSpPr>
            <p:cNvPr id="74" name="Freeform 74"/>
            <p:cNvSpPr/>
            <p:nvPr/>
          </p:nvSpPr>
          <p:spPr>
            <a:xfrm>
              <a:off x="20901332" y="0"/>
              <a:ext cx="2142589" cy="1514811"/>
            </a:xfrm>
            <a:custGeom>
              <a:avLst/>
              <a:gdLst/>
              <a:ahLst/>
              <a:cxnLst/>
              <a:rect l="l" t="t" r="r" b="b"/>
              <a:pathLst>
                <a:path w="2142589" h="1514811">
                  <a:moveTo>
                    <a:pt x="0" y="0"/>
                  </a:moveTo>
                  <a:lnTo>
                    <a:pt x="2142590" y="0"/>
                  </a:lnTo>
                  <a:lnTo>
                    <a:pt x="2142590" y="1514811"/>
                  </a:lnTo>
                  <a:lnTo>
                    <a:pt x="0" y="1514811"/>
                  </a:lnTo>
                  <a:lnTo>
                    <a:pt x="0" y="0"/>
                  </a:lnTo>
                  <a:close/>
                </a:path>
              </a:pathLst>
            </a:custGeom>
            <a:blipFill>
              <a:blip r:embed="rId12"/>
              <a:stretch>
                <a:fillRect/>
              </a:stretch>
            </a:blipFill>
          </p:spPr>
          <p:txBody>
            <a:bodyPr/>
            <a:lstStyle/>
            <a:p>
              <a:endParaRPr lang="en-US"/>
            </a:p>
          </p:txBody>
        </p:sp>
      </p:grpSp>
      <p:sp>
        <p:nvSpPr>
          <p:cNvPr id="75" name="Freeform 75"/>
          <p:cNvSpPr/>
          <p:nvPr/>
        </p:nvSpPr>
        <p:spPr>
          <a:xfrm>
            <a:off x="15832695" y="832122"/>
            <a:ext cx="1293554" cy="862368"/>
          </a:xfrm>
          <a:custGeom>
            <a:avLst/>
            <a:gdLst/>
            <a:ahLst/>
            <a:cxnLst/>
            <a:rect l="l" t="t" r="r" b="b"/>
            <a:pathLst>
              <a:path w="1293554" h="862368">
                <a:moveTo>
                  <a:pt x="0" y="0"/>
                </a:moveTo>
                <a:lnTo>
                  <a:pt x="1293554" y="0"/>
                </a:lnTo>
                <a:lnTo>
                  <a:pt x="1293554" y="862368"/>
                </a:lnTo>
                <a:lnTo>
                  <a:pt x="0" y="862368"/>
                </a:lnTo>
                <a:lnTo>
                  <a:pt x="0" y="0"/>
                </a:lnTo>
                <a:close/>
              </a:path>
            </a:pathLst>
          </a:custGeom>
          <a:blipFill>
            <a:blip r:embed="rId13">
              <a:extLst>
                <a:ext uri="{96DAC541-7B7A-43D3-8B79-37D633B846F1}">
                  <asvg:svgBlip xmlns:asvg="http://schemas.microsoft.com/office/drawing/2016/SVG/main" r:embed="rId14"/>
                </a:ext>
              </a:extLst>
            </a:blip>
            <a:stretch>
              <a:fillRect t="-735" b="-735"/>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rot="5400000">
            <a:off x="9085551" y="3533905"/>
            <a:ext cx="199762" cy="896129"/>
            <a:chOff x="0" y="0"/>
            <a:chExt cx="69634" cy="312376"/>
          </a:xfrm>
        </p:grpSpPr>
        <p:sp>
          <p:nvSpPr>
            <p:cNvPr id="4" name="Freeform 4"/>
            <p:cNvSpPr/>
            <p:nvPr/>
          </p:nvSpPr>
          <p:spPr>
            <a:xfrm>
              <a:off x="0" y="0"/>
              <a:ext cx="69634" cy="312376"/>
            </a:xfrm>
            <a:custGeom>
              <a:avLst/>
              <a:gdLst/>
              <a:ahLst/>
              <a:cxnLst/>
              <a:rect l="l" t="t" r="r" b="b"/>
              <a:pathLst>
                <a:path w="69634" h="312376">
                  <a:moveTo>
                    <a:pt x="0" y="0"/>
                  </a:moveTo>
                  <a:lnTo>
                    <a:pt x="69634" y="0"/>
                  </a:lnTo>
                  <a:lnTo>
                    <a:pt x="69634" y="312376"/>
                  </a:lnTo>
                  <a:lnTo>
                    <a:pt x="0" y="312376"/>
                  </a:lnTo>
                  <a:close/>
                </a:path>
              </a:pathLst>
            </a:custGeom>
            <a:solidFill>
              <a:srgbClr val="922A8E"/>
            </a:solidFill>
          </p:spPr>
          <p:txBody>
            <a:bodyPr/>
            <a:lstStyle/>
            <a:p>
              <a:endParaRPr lang="en-US"/>
            </a:p>
          </p:txBody>
        </p:sp>
        <p:sp>
          <p:nvSpPr>
            <p:cNvPr id="5" name="TextBox 5"/>
            <p:cNvSpPr txBox="1"/>
            <p:nvPr/>
          </p:nvSpPr>
          <p:spPr>
            <a:xfrm>
              <a:off x="0" y="-28575"/>
              <a:ext cx="69634" cy="340951"/>
            </a:xfrm>
            <a:prstGeom prst="rect">
              <a:avLst/>
            </a:prstGeom>
          </p:spPr>
          <p:txBody>
            <a:bodyPr lIns="50800" tIns="50800" rIns="50800" bIns="50800" rtlCol="0" anchor="ctr"/>
            <a:lstStyle/>
            <a:p>
              <a:pPr algn="ctr">
                <a:lnSpc>
                  <a:spcPts val="2100"/>
                </a:lnSpc>
              </a:pPr>
              <a:endParaRPr/>
            </a:p>
          </p:txBody>
        </p:sp>
      </p:grpSp>
      <p:sp>
        <p:nvSpPr>
          <p:cNvPr id="6" name="Freeform 6"/>
          <p:cNvSpPr/>
          <p:nvPr/>
        </p:nvSpPr>
        <p:spPr>
          <a:xfrm>
            <a:off x="2867536" y="5999499"/>
            <a:ext cx="437865" cy="430750"/>
          </a:xfrm>
          <a:custGeom>
            <a:avLst/>
            <a:gdLst/>
            <a:ahLst/>
            <a:cxnLst/>
            <a:rect l="l" t="t" r="r" b="b"/>
            <a:pathLst>
              <a:path w="437865" h="430750">
                <a:moveTo>
                  <a:pt x="0" y="0"/>
                </a:moveTo>
                <a:lnTo>
                  <a:pt x="437865" y="0"/>
                </a:lnTo>
                <a:lnTo>
                  <a:pt x="437865" y="430750"/>
                </a:lnTo>
                <a:lnTo>
                  <a:pt x="0" y="430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8701739" y="6085013"/>
            <a:ext cx="483693" cy="345236"/>
          </a:xfrm>
          <a:custGeom>
            <a:avLst/>
            <a:gdLst/>
            <a:ahLst/>
            <a:cxnLst/>
            <a:rect l="l" t="t" r="r" b="b"/>
            <a:pathLst>
              <a:path w="483693" h="345236">
                <a:moveTo>
                  <a:pt x="0" y="0"/>
                </a:moveTo>
                <a:lnTo>
                  <a:pt x="483693" y="0"/>
                </a:lnTo>
                <a:lnTo>
                  <a:pt x="483693" y="345236"/>
                </a:lnTo>
                <a:lnTo>
                  <a:pt x="0" y="3452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4464440" y="6085013"/>
            <a:ext cx="454589" cy="454589"/>
          </a:xfrm>
          <a:custGeom>
            <a:avLst/>
            <a:gdLst/>
            <a:ahLst/>
            <a:cxnLst/>
            <a:rect l="l" t="t" r="r" b="b"/>
            <a:pathLst>
              <a:path w="454589" h="454589">
                <a:moveTo>
                  <a:pt x="0" y="0"/>
                </a:moveTo>
                <a:lnTo>
                  <a:pt x="454589" y="0"/>
                </a:lnTo>
                <a:lnTo>
                  <a:pt x="454589" y="454589"/>
                </a:lnTo>
                <a:lnTo>
                  <a:pt x="0" y="4545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0" y="1757755"/>
            <a:ext cx="18288000" cy="1327796"/>
          </a:xfrm>
          <a:prstGeom prst="rect">
            <a:avLst/>
          </a:prstGeom>
        </p:spPr>
        <p:txBody>
          <a:bodyPr lIns="0" tIns="0" rIns="0" bIns="0" rtlCol="0" anchor="t">
            <a:spAutoFit/>
          </a:bodyPr>
          <a:lstStyle/>
          <a:p>
            <a:pPr algn="ctr">
              <a:lnSpc>
                <a:spcPts val="10289"/>
              </a:lnSpc>
            </a:pPr>
            <a:r>
              <a:rPr lang="en-US" sz="7349" b="1">
                <a:solidFill>
                  <a:srgbClr val="0C1625"/>
                </a:solidFill>
                <a:latin typeface="Poppins Bold"/>
                <a:ea typeface="Poppins Bold"/>
                <a:cs typeface="Poppins Bold"/>
                <a:sym typeface="Poppins Bold"/>
              </a:rPr>
              <a:t>Thank You!</a:t>
            </a:r>
          </a:p>
        </p:txBody>
      </p:sp>
      <p:sp>
        <p:nvSpPr>
          <p:cNvPr id="10" name="TextBox 10"/>
          <p:cNvSpPr txBox="1"/>
          <p:nvPr/>
        </p:nvSpPr>
        <p:spPr>
          <a:xfrm>
            <a:off x="2" y="4773613"/>
            <a:ext cx="18287998" cy="635000"/>
          </a:xfrm>
          <a:prstGeom prst="rect">
            <a:avLst/>
          </a:prstGeom>
        </p:spPr>
        <p:txBody>
          <a:bodyPr lIns="0" tIns="0" rIns="0" bIns="0" rtlCol="0" anchor="t">
            <a:spAutoFit/>
          </a:bodyPr>
          <a:lstStyle/>
          <a:p>
            <a:pPr algn="ctr">
              <a:lnSpc>
                <a:spcPts val="4900"/>
              </a:lnSpc>
            </a:pPr>
            <a:r>
              <a:rPr lang="en-US" sz="3500" b="1">
                <a:solidFill>
                  <a:srgbClr val="0C1625"/>
                </a:solidFill>
                <a:latin typeface="Poppins Bold"/>
                <a:ea typeface="Poppins Bold"/>
                <a:cs typeface="Poppins Bold"/>
                <a:sym typeface="Poppins Bold"/>
              </a:rPr>
              <a:t>Get in Touch</a:t>
            </a:r>
          </a:p>
        </p:txBody>
      </p:sp>
      <p:sp>
        <p:nvSpPr>
          <p:cNvPr id="11" name="TextBox 11"/>
          <p:cNvSpPr txBox="1"/>
          <p:nvPr/>
        </p:nvSpPr>
        <p:spPr>
          <a:xfrm>
            <a:off x="836563" y="6699871"/>
            <a:ext cx="4634389" cy="1005205"/>
          </a:xfrm>
          <a:prstGeom prst="rect">
            <a:avLst/>
          </a:prstGeom>
        </p:spPr>
        <p:txBody>
          <a:bodyPr lIns="0" tIns="0" rIns="0" bIns="0" rtlCol="0" anchor="t">
            <a:spAutoFit/>
          </a:bodyPr>
          <a:lstStyle/>
          <a:p>
            <a:pPr algn="l">
              <a:lnSpc>
                <a:spcPts val="3919"/>
              </a:lnSpc>
            </a:pPr>
            <a:r>
              <a:rPr lang="en-US" sz="2799" b="1">
                <a:solidFill>
                  <a:srgbClr val="0C1625"/>
                </a:solidFill>
                <a:latin typeface="Poppins Medium"/>
                <a:ea typeface="Poppins Medium"/>
                <a:cs typeface="Poppins Medium"/>
                <a:sym typeface="Poppins Medium"/>
              </a:rPr>
              <a:t>Text/Call: (628) 777-7475</a:t>
            </a:r>
          </a:p>
          <a:p>
            <a:pPr algn="l">
              <a:lnSpc>
                <a:spcPts val="3919"/>
              </a:lnSpc>
            </a:pPr>
            <a:r>
              <a:rPr lang="en-US" sz="2799" b="1">
                <a:solidFill>
                  <a:srgbClr val="0C1625"/>
                </a:solidFill>
                <a:latin typeface="Poppins Medium"/>
                <a:ea typeface="Poppins Medium"/>
                <a:cs typeface="Poppins Medium"/>
                <a:sym typeface="Poppins Medium"/>
              </a:rPr>
              <a:t>Signal:      (952) 465-4769</a:t>
            </a:r>
          </a:p>
        </p:txBody>
      </p:sp>
      <p:sp>
        <p:nvSpPr>
          <p:cNvPr id="12" name="TextBox 12"/>
          <p:cNvSpPr txBox="1"/>
          <p:nvPr/>
        </p:nvSpPr>
        <p:spPr>
          <a:xfrm>
            <a:off x="11703266" y="6699871"/>
            <a:ext cx="5977533" cy="1005205"/>
          </a:xfrm>
          <a:prstGeom prst="rect">
            <a:avLst/>
          </a:prstGeom>
        </p:spPr>
        <p:txBody>
          <a:bodyPr lIns="0" tIns="0" rIns="0" bIns="0" rtlCol="0" anchor="t">
            <a:spAutoFit/>
          </a:bodyPr>
          <a:lstStyle/>
          <a:p>
            <a:pPr marL="0" lvl="0" indent="0" algn="l">
              <a:lnSpc>
                <a:spcPts val="3919"/>
              </a:lnSpc>
              <a:spcBef>
                <a:spcPct val="0"/>
              </a:spcBef>
            </a:pPr>
            <a:r>
              <a:rPr lang="en-US" sz="2799" b="1" u="none" strike="noStrike">
                <a:solidFill>
                  <a:srgbClr val="0C1625"/>
                </a:solidFill>
                <a:latin typeface="Poppins Medium"/>
                <a:ea typeface="Poppins Medium"/>
                <a:cs typeface="Poppins Medium"/>
                <a:sym typeface="Poppins Medium"/>
              </a:rPr>
              <a:t>Reddit.com/r/PhysicalRedTeam</a:t>
            </a:r>
          </a:p>
          <a:p>
            <a:pPr marL="0" lvl="0" indent="0" algn="l">
              <a:lnSpc>
                <a:spcPts val="3919"/>
              </a:lnSpc>
              <a:spcBef>
                <a:spcPct val="0"/>
              </a:spcBef>
            </a:pPr>
            <a:r>
              <a:rPr lang="en-US" sz="2799" b="1" u="none" strike="noStrike">
                <a:solidFill>
                  <a:srgbClr val="0C1625"/>
                </a:solidFill>
                <a:latin typeface="Poppins Medium"/>
                <a:ea typeface="Poppins Medium"/>
                <a:cs typeface="Poppins Medium"/>
                <a:sym typeface="Poppins Medium"/>
              </a:rPr>
              <a:t>LinkedIn.com/Company/PineRisk</a:t>
            </a:r>
          </a:p>
        </p:txBody>
      </p:sp>
      <p:sp>
        <p:nvSpPr>
          <p:cNvPr id="13" name="TextBox 13"/>
          <p:cNvSpPr txBox="1"/>
          <p:nvPr/>
        </p:nvSpPr>
        <p:spPr>
          <a:xfrm>
            <a:off x="6977789" y="6699871"/>
            <a:ext cx="3931593" cy="1005205"/>
          </a:xfrm>
          <a:prstGeom prst="rect">
            <a:avLst/>
          </a:prstGeom>
        </p:spPr>
        <p:txBody>
          <a:bodyPr lIns="0" tIns="0" rIns="0" bIns="0" rtlCol="0" anchor="t">
            <a:spAutoFit/>
          </a:bodyPr>
          <a:lstStyle/>
          <a:p>
            <a:pPr marL="0" lvl="0" indent="0" algn="l">
              <a:lnSpc>
                <a:spcPts val="3919"/>
              </a:lnSpc>
              <a:spcBef>
                <a:spcPct val="0"/>
              </a:spcBef>
            </a:pPr>
            <a:r>
              <a:rPr lang="en-US" sz="2799" b="1" u="none" strike="noStrike">
                <a:solidFill>
                  <a:srgbClr val="0C1625"/>
                </a:solidFill>
                <a:latin typeface="Poppins Medium"/>
                <a:ea typeface="Poppins Medium"/>
                <a:cs typeface="Poppins Medium"/>
                <a:sym typeface="Poppins Medium"/>
              </a:rPr>
              <a:t>Shawn@PineRisk.com</a:t>
            </a:r>
          </a:p>
          <a:p>
            <a:pPr marL="0" lvl="0" indent="0" algn="l">
              <a:lnSpc>
                <a:spcPts val="3919"/>
              </a:lnSpc>
              <a:spcBef>
                <a:spcPct val="0"/>
              </a:spcBef>
            </a:pPr>
            <a:r>
              <a:rPr lang="en-US" sz="2799" b="1" u="none" strike="noStrike">
                <a:solidFill>
                  <a:srgbClr val="0C1625"/>
                </a:solidFill>
                <a:latin typeface="Poppins Medium"/>
                <a:ea typeface="Poppins Medium"/>
                <a:cs typeface="Poppins Medium"/>
                <a:sym typeface="Poppins Medium"/>
              </a:rPr>
              <a:t>Ana@PineRisk.com</a:t>
            </a:r>
          </a:p>
        </p:txBody>
      </p:sp>
      <p:grpSp>
        <p:nvGrpSpPr>
          <p:cNvPr id="14" name="Group 14"/>
          <p:cNvGrpSpPr/>
          <p:nvPr/>
        </p:nvGrpSpPr>
        <p:grpSpPr>
          <a:xfrm>
            <a:off x="2" y="9326040"/>
            <a:ext cx="18288000" cy="1136108"/>
            <a:chOff x="0" y="0"/>
            <a:chExt cx="24384000" cy="1514811"/>
          </a:xfrm>
        </p:grpSpPr>
        <p:grpSp>
          <p:nvGrpSpPr>
            <p:cNvPr id="15" name="Group 15"/>
            <p:cNvGrpSpPr/>
            <p:nvPr/>
          </p:nvGrpSpPr>
          <p:grpSpPr>
            <a:xfrm>
              <a:off x="0" y="189082"/>
              <a:ext cx="24384000" cy="1092200"/>
              <a:chOff x="0" y="0"/>
              <a:chExt cx="24384000" cy="1092200"/>
            </a:xfrm>
          </p:grpSpPr>
          <p:sp>
            <p:nvSpPr>
              <p:cNvPr id="16" name="Freeform 16"/>
              <p:cNvSpPr/>
              <p:nvPr/>
            </p:nvSpPr>
            <p:spPr>
              <a:xfrm>
                <a:off x="0" y="0"/>
                <a:ext cx="24384000" cy="1092200"/>
              </a:xfrm>
              <a:custGeom>
                <a:avLst/>
                <a:gdLst/>
                <a:ahLst/>
                <a:cxnLst/>
                <a:rect l="l" t="t" r="r" b="b"/>
                <a:pathLst>
                  <a:path w="24384000" h="1092200">
                    <a:moveTo>
                      <a:pt x="0" y="0"/>
                    </a:moveTo>
                    <a:lnTo>
                      <a:pt x="24384000" y="0"/>
                    </a:lnTo>
                    <a:lnTo>
                      <a:pt x="24384000" y="1092200"/>
                    </a:lnTo>
                    <a:lnTo>
                      <a:pt x="0" y="1092200"/>
                    </a:lnTo>
                    <a:close/>
                  </a:path>
                </a:pathLst>
              </a:custGeom>
              <a:solidFill>
                <a:srgbClr val="0C1625"/>
              </a:solidFill>
            </p:spPr>
            <p:txBody>
              <a:bodyPr/>
              <a:lstStyle/>
              <a:p>
                <a:endParaRPr lang="en-US"/>
              </a:p>
            </p:txBody>
          </p:sp>
        </p:grpSp>
        <p:sp>
          <p:nvSpPr>
            <p:cNvPr id="17" name="Freeform 17"/>
            <p:cNvSpPr/>
            <p:nvPr/>
          </p:nvSpPr>
          <p:spPr>
            <a:xfrm>
              <a:off x="1686370" y="392280"/>
              <a:ext cx="2265646" cy="730250"/>
            </a:xfrm>
            <a:custGeom>
              <a:avLst/>
              <a:gdLst/>
              <a:ahLst/>
              <a:cxnLst/>
              <a:rect l="l" t="t" r="r" b="b"/>
              <a:pathLst>
                <a:path w="2265646" h="730250">
                  <a:moveTo>
                    <a:pt x="0" y="0"/>
                  </a:moveTo>
                  <a:lnTo>
                    <a:pt x="2265646" y="0"/>
                  </a:lnTo>
                  <a:lnTo>
                    <a:pt x="2265646" y="730250"/>
                  </a:lnTo>
                  <a:lnTo>
                    <a:pt x="0" y="730250"/>
                  </a:lnTo>
                  <a:lnTo>
                    <a:pt x="0" y="0"/>
                  </a:lnTo>
                  <a:close/>
                </a:path>
              </a:pathLst>
            </a:custGeom>
            <a:blipFill>
              <a:blip r:embed="rId9"/>
              <a:stretch>
                <a:fillRect/>
              </a:stretch>
            </a:blipFill>
          </p:spPr>
          <p:txBody>
            <a:bodyPr/>
            <a:lstStyle/>
            <a:p>
              <a:endParaRPr lang="en-US"/>
            </a:p>
          </p:txBody>
        </p:sp>
        <p:sp>
          <p:nvSpPr>
            <p:cNvPr id="18" name="TextBox 18"/>
            <p:cNvSpPr txBox="1"/>
            <p:nvPr/>
          </p:nvSpPr>
          <p:spPr>
            <a:xfrm>
              <a:off x="4348860" y="478640"/>
              <a:ext cx="3586288" cy="493634"/>
            </a:xfrm>
            <a:prstGeom prst="rect">
              <a:avLst/>
            </a:prstGeom>
          </p:spPr>
          <p:txBody>
            <a:bodyPr lIns="0" tIns="0" rIns="0" bIns="0" rtlCol="0" anchor="t">
              <a:spAutoFit/>
            </a:bodyPr>
            <a:lstStyle/>
            <a:p>
              <a:pPr algn="l">
                <a:lnSpc>
                  <a:spcPts val="2520"/>
                </a:lnSpc>
              </a:pPr>
              <a:r>
                <a:rPr lang="en-US" sz="2100" u="sng" spc="450">
                  <a:solidFill>
                    <a:srgbClr val="FFFFFF"/>
                  </a:solidFill>
                  <a:latin typeface="Montserrat"/>
                  <a:ea typeface="Montserrat"/>
                  <a:cs typeface="Montserrat"/>
                  <a:sym typeface="Montserrat"/>
                  <a:hlinkClick r:id="rId10" tooltip="https://www.gsx.org/"/>
                </a:rPr>
                <a:t>GSX.ORG</a:t>
              </a:r>
            </a:p>
          </p:txBody>
        </p:sp>
        <p:sp>
          <p:nvSpPr>
            <p:cNvPr id="19" name="Freeform 19"/>
            <p:cNvSpPr/>
            <p:nvPr/>
          </p:nvSpPr>
          <p:spPr>
            <a:xfrm>
              <a:off x="20901332" y="0"/>
              <a:ext cx="2142589" cy="1514811"/>
            </a:xfrm>
            <a:custGeom>
              <a:avLst/>
              <a:gdLst/>
              <a:ahLst/>
              <a:cxnLst/>
              <a:rect l="l" t="t" r="r" b="b"/>
              <a:pathLst>
                <a:path w="2142589" h="1514811">
                  <a:moveTo>
                    <a:pt x="0" y="0"/>
                  </a:moveTo>
                  <a:lnTo>
                    <a:pt x="2142590" y="0"/>
                  </a:lnTo>
                  <a:lnTo>
                    <a:pt x="2142590" y="1514811"/>
                  </a:lnTo>
                  <a:lnTo>
                    <a:pt x="0" y="1514811"/>
                  </a:lnTo>
                  <a:lnTo>
                    <a:pt x="0" y="0"/>
                  </a:lnTo>
                  <a:close/>
                </a:path>
              </a:pathLst>
            </a:custGeom>
            <a:blipFill>
              <a:blip r:embed="rId11"/>
              <a:stretch>
                <a:fillRect/>
              </a:stretch>
            </a:blipFill>
          </p:spPr>
          <p:txBody>
            <a:bodyPr/>
            <a:lstStyle/>
            <a:p>
              <a:endParaRPr lang="en-US"/>
            </a:p>
          </p:txBody>
        </p:sp>
      </p:grpSp>
      <p:sp>
        <p:nvSpPr>
          <p:cNvPr id="20" name="Freeform 20"/>
          <p:cNvSpPr/>
          <p:nvPr/>
        </p:nvSpPr>
        <p:spPr>
          <a:xfrm>
            <a:off x="15832695" y="832122"/>
            <a:ext cx="1293554" cy="862368"/>
          </a:xfrm>
          <a:custGeom>
            <a:avLst/>
            <a:gdLst/>
            <a:ahLst/>
            <a:cxnLst/>
            <a:rect l="l" t="t" r="r" b="b"/>
            <a:pathLst>
              <a:path w="1293554" h="862368">
                <a:moveTo>
                  <a:pt x="0" y="0"/>
                </a:moveTo>
                <a:lnTo>
                  <a:pt x="1293554" y="0"/>
                </a:lnTo>
                <a:lnTo>
                  <a:pt x="1293554" y="862368"/>
                </a:lnTo>
                <a:lnTo>
                  <a:pt x="0" y="862368"/>
                </a:lnTo>
                <a:lnTo>
                  <a:pt x="0" y="0"/>
                </a:lnTo>
                <a:close/>
              </a:path>
            </a:pathLst>
          </a:custGeom>
          <a:blipFill>
            <a:blip r:embed="rId12">
              <a:extLst>
                <a:ext uri="{96DAC541-7B7A-43D3-8B79-37D633B846F1}">
                  <asvg:svgBlip xmlns:asvg="http://schemas.microsoft.com/office/drawing/2016/SVG/main" r:embed="rId13"/>
                </a:ext>
              </a:extLst>
            </a:blip>
            <a:stretch>
              <a:fillRect t="-735" b="-735"/>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E3F99"/>
        </a:solidFill>
        <a:effectLst/>
      </p:bgPr>
    </p:bg>
    <p:spTree>
      <p:nvGrpSpPr>
        <p:cNvPr id="1" name=""/>
        <p:cNvGrpSpPr/>
        <p:nvPr/>
      </p:nvGrpSpPr>
      <p:grpSpPr>
        <a:xfrm>
          <a:off x="0" y="0"/>
          <a:ext cx="0" cy="0"/>
          <a:chOff x="0" y="0"/>
          <a:chExt cx="0" cy="0"/>
        </a:xfrm>
      </p:grpSpPr>
      <p:sp>
        <p:nvSpPr>
          <p:cNvPr id="2" name="Freeform 2" descr="A purple and blue background  Description automatically generated"/>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2" y="9467852"/>
            <a:ext cx="18288000" cy="819150"/>
            <a:chOff x="0" y="0"/>
            <a:chExt cx="24384000" cy="1092200"/>
          </a:xfrm>
        </p:grpSpPr>
        <p:sp>
          <p:nvSpPr>
            <p:cNvPr id="4" name="Freeform 4"/>
            <p:cNvSpPr/>
            <p:nvPr/>
          </p:nvSpPr>
          <p:spPr>
            <a:xfrm>
              <a:off x="0" y="0"/>
              <a:ext cx="24384000" cy="1092200"/>
            </a:xfrm>
            <a:custGeom>
              <a:avLst/>
              <a:gdLst/>
              <a:ahLst/>
              <a:cxnLst/>
              <a:rect l="l" t="t" r="r" b="b"/>
              <a:pathLst>
                <a:path w="24384000" h="1092200">
                  <a:moveTo>
                    <a:pt x="0" y="0"/>
                  </a:moveTo>
                  <a:lnTo>
                    <a:pt x="24384000" y="0"/>
                  </a:lnTo>
                  <a:lnTo>
                    <a:pt x="24384000" y="1092200"/>
                  </a:lnTo>
                  <a:lnTo>
                    <a:pt x="0" y="1092200"/>
                  </a:lnTo>
                  <a:close/>
                </a:path>
              </a:pathLst>
            </a:custGeom>
            <a:solidFill>
              <a:srgbClr val="0C1625"/>
            </a:solidFill>
          </p:spPr>
          <p:txBody>
            <a:bodyPr/>
            <a:lstStyle/>
            <a:p>
              <a:endParaRPr lang="en-US"/>
            </a:p>
          </p:txBody>
        </p:sp>
      </p:grpSp>
      <p:sp>
        <p:nvSpPr>
          <p:cNvPr id="5" name="Freeform 5"/>
          <p:cNvSpPr/>
          <p:nvPr/>
        </p:nvSpPr>
        <p:spPr>
          <a:xfrm>
            <a:off x="1264779" y="9620250"/>
            <a:ext cx="1699234" cy="547688"/>
          </a:xfrm>
          <a:custGeom>
            <a:avLst/>
            <a:gdLst/>
            <a:ahLst/>
            <a:cxnLst/>
            <a:rect l="l" t="t" r="r" b="b"/>
            <a:pathLst>
              <a:path w="1699234" h="547688">
                <a:moveTo>
                  <a:pt x="0" y="0"/>
                </a:moveTo>
                <a:lnTo>
                  <a:pt x="1699234" y="0"/>
                </a:lnTo>
                <a:lnTo>
                  <a:pt x="1699234" y="547688"/>
                </a:lnTo>
                <a:lnTo>
                  <a:pt x="0" y="547688"/>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3261646" y="9685020"/>
            <a:ext cx="2689716" cy="370226"/>
          </a:xfrm>
          <a:prstGeom prst="rect">
            <a:avLst/>
          </a:prstGeom>
        </p:spPr>
        <p:txBody>
          <a:bodyPr lIns="0" tIns="0" rIns="0" bIns="0" rtlCol="0" anchor="t">
            <a:spAutoFit/>
          </a:bodyPr>
          <a:lstStyle/>
          <a:p>
            <a:pPr algn="l">
              <a:lnSpc>
                <a:spcPts val="2520"/>
              </a:lnSpc>
            </a:pPr>
            <a:r>
              <a:rPr lang="en-US" sz="2100" u="sng" spc="450">
                <a:solidFill>
                  <a:srgbClr val="FFFFFF"/>
                </a:solidFill>
                <a:latin typeface="Montserrat"/>
                <a:ea typeface="Montserrat"/>
                <a:cs typeface="Montserrat"/>
                <a:sym typeface="Montserrat"/>
                <a:hlinkClick r:id="rId4" tooltip="https://www.gsx.org/"/>
              </a:rPr>
              <a:t>GSX.ORG</a:t>
            </a:r>
          </a:p>
        </p:txBody>
      </p:sp>
      <p:sp>
        <p:nvSpPr>
          <p:cNvPr id="7" name="Freeform 7"/>
          <p:cNvSpPr/>
          <p:nvPr/>
        </p:nvSpPr>
        <p:spPr>
          <a:xfrm>
            <a:off x="15832695" y="832122"/>
            <a:ext cx="1293554" cy="862368"/>
          </a:xfrm>
          <a:custGeom>
            <a:avLst/>
            <a:gdLst/>
            <a:ahLst/>
            <a:cxnLst/>
            <a:rect l="l" t="t" r="r" b="b"/>
            <a:pathLst>
              <a:path w="1293554" h="862368">
                <a:moveTo>
                  <a:pt x="0" y="0"/>
                </a:moveTo>
                <a:lnTo>
                  <a:pt x="1293554" y="0"/>
                </a:lnTo>
                <a:lnTo>
                  <a:pt x="1293554" y="862368"/>
                </a:lnTo>
                <a:lnTo>
                  <a:pt x="0" y="862368"/>
                </a:lnTo>
                <a:lnTo>
                  <a:pt x="0" y="0"/>
                </a:lnTo>
                <a:close/>
              </a:path>
            </a:pathLst>
          </a:custGeom>
          <a:blipFill>
            <a:blip r:embed="rId5">
              <a:extLst>
                <a:ext uri="{96DAC541-7B7A-43D3-8B79-37D633B846F1}">
                  <asvg:svgBlip xmlns:asvg="http://schemas.microsoft.com/office/drawing/2016/SVG/main" r:embed="rId6"/>
                </a:ext>
              </a:extLst>
            </a:blip>
            <a:stretch>
              <a:fillRect t="-735" b="-735"/>
            </a:stretch>
          </a:blipFill>
        </p:spPr>
        <p:txBody>
          <a:bodyPr/>
          <a:lstStyle/>
          <a:p>
            <a:endParaRPr lang="en-US"/>
          </a:p>
        </p:txBody>
      </p:sp>
      <p:sp>
        <p:nvSpPr>
          <p:cNvPr id="8" name="TextBox 8"/>
          <p:cNvSpPr txBox="1"/>
          <p:nvPr/>
        </p:nvSpPr>
        <p:spPr>
          <a:xfrm>
            <a:off x="3261646" y="9685020"/>
            <a:ext cx="2689716" cy="370226"/>
          </a:xfrm>
          <a:prstGeom prst="rect">
            <a:avLst/>
          </a:prstGeom>
        </p:spPr>
        <p:txBody>
          <a:bodyPr lIns="0" tIns="0" rIns="0" bIns="0" rtlCol="0" anchor="t">
            <a:spAutoFit/>
          </a:bodyPr>
          <a:lstStyle/>
          <a:p>
            <a:pPr algn="l">
              <a:lnSpc>
                <a:spcPts val="2520"/>
              </a:lnSpc>
            </a:pPr>
            <a:r>
              <a:rPr lang="en-US" sz="2100" u="sng" spc="450">
                <a:solidFill>
                  <a:srgbClr val="FFFFFF"/>
                </a:solidFill>
                <a:latin typeface="Montserrat"/>
                <a:ea typeface="Montserrat"/>
                <a:cs typeface="Montserrat"/>
                <a:sym typeface="Montserrat"/>
                <a:hlinkClick r:id="rId4" tooltip="https://www.gsx.org/"/>
              </a:rPr>
              <a:t>GSX.ORG</a:t>
            </a:r>
          </a:p>
        </p:txBody>
      </p:sp>
      <p:sp>
        <p:nvSpPr>
          <p:cNvPr id="9" name="TextBox 9"/>
          <p:cNvSpPr txBox="1"/>
          <p:nvPr/>
        </p:nvSpPr>
        <p:spPr>
          <a:xfrm>
            <a:off x="2455019" y="3043712"/>
            <a:ext cx="13377962" cy="2285574"/>
          </a:xfrm>
          <a:prstGeom prst="rect">
            <a:avLst/>
          </a:prstGeom>
        </p:spPr>
        <p:txBody>
          <a:bodyPr lIns="0" tIns="0" rIns="0" bIns="0" rtlCol="0" anchor="t">
            <a:spAutoFit/>
          </a:bodyPr>
          <a:lstStyle/>
          <a:p>
            <a:pPr algn="ctr">
              <a:lnSpc>
                <a:spcPts val="8948"/>
              </a:lnSpc>
            </a:pPr>
            <a:r>
              <a:rPr lang="en-US" sz="6391" b="1" spc="-319">
                <a:solidFill>
                  <a:srgbClr val="FFFFFF"/>
                </a:solidFill>
                <a:latin typeface="Poppins Ultra-Bold"/>
                <a:ea typeface="Poppins Ultra-Bold"/>
                <a:cs typeface="Poppins Ultra-Bold"/>
                <a:sym typeface="Poppins Ultra-Bold"/>
              </a:rPr>
              <a:t>Red Teaming as an ESRM Catalyst: </a:t>
            </a:r>
          </a:p>
          <a:p>
            <a:pPr algn="ctr">
              <a:lnSpc>
                <a:spcPts val="8948"/>
              </a:lnSpc>
            </a:pPr>
            <a:r>
              <a:rPr lang="en-US" sz="6391" b="1" spc="-319">
                <a:solidFill>
                  <a:srgbClr val="FFFFFF"/>
                </a:solidFill>
                <a:latin typeface="Poppins Semi-Bold"/>
                <a:ea typeface="Poppins Semi-Bold"/>
                <a:cs typeface="Poppins Semi-Bold"/>
                <a:sym typeface="Poppins Semi-Bold"/>
              </a:rPr>
              <a:t>Preparing for Unpredictable Threats</a:t>
            </a:r>
          </a:p>
        </p:txBody>
      </p:sp>
      <p:sp>
        <p:nvSpPr>
          <p:cNvPr id="10" name="TextBox 10"/>
          <p:cNvSpPr txBox="1"/>
          <p:nvPr/>
        </p:nvSpPr>
        <p:spPr>
          <a:xfrm>
            <a:off x="5388054" y="6194234"/>
            <a:ext cx="7511891" cy="616558"/>
          </a:xfrm>
          <a:prstGeom prst="rect">
            <a:avLst/>
          </a:prstGeom>
        </p:spPr>
        <p:txBody>
          <a:bodyPr lIns="0" tIns="0" rIns="0" bIns="0" rtlCol="0" anchor="t">
            <a:spAutoFit/>
          </a:bodyPr>
          <a:lstStyle/>
          <a:p>
            <a:pPr algn="ctr">
              <a:lnSpc>
                <a:spcPts val="4866"/>
              </a:lnSpc>
            </a:pPr>
            <a:r>
              <a:rPr lang="en-US" sz="3476" b="1">
                <a:solidFill>
                  <a:srgbClr val="FFFFFF"/>
                </a:solidFill>
                <a:latin typeface="Poppins Bold"/>
                <a:ea typeface="Poppins Bold"/>
                <a:cs typeface="Poppins Bold"/>
                <a:sym typeface="Poppins Bold"/>
              </a:rPr>
              <a:t>Ana </a:t>
            </a:r>
            <a:r>
              <a:rPr lang="en-US" sz="3476" b="1">
                <a:solidFill>
                  <a:srgbClr val="FFFFFF"/>
                </a:solidFill>
                <a:latin typeface="Poppins Medium"/>
                <a:ea typeface="Poppins Medium"/>
                <a:cs typeface="Poppins Medium"/>
                <a:sym typeface="Poppins Medium"/>
              </a:rPr>
              <a:t>Aslanishvili &amp; </a:t>
            </a:r>
            <a:r>
              <a:rPr lang="en-US" sz="3476" b="1">
                <a:solidFill>
                  <a:srgbClr val="FFFFFF"/>
                </a:solidFill>
                <a:latin typeface="Poppins Bold"/>
                <a:ea typeface="Poppins Bold"/>
                <a:cs typeface="Poppins Bold"/>
                <a:sym typeface="Poppins Bold"/>
              </a:rPr>
              <a:t>Shawn </a:t>
            </a:r>
            <a:r>
              <a:rPr lang="en-US" sz="3476" b="1">
                <a:solidFill>
                  <a:srgbClr val="FFFFFF"/>
                </a:solidFill>
                <a:latin typeface="Poppins Medium"/>
                <a:ea typeface="Poppins Medium"/>
                <a:cs typeface="Poppins Medium"/>
                <a:sym typeface="Poppins Medium"/>
              </a:rPr>
              <a:t>Abelson</a:t>
            </a:r>
          </a:p>
        </p:txBody>
      </p:sp>
      <p:sp>
        <p:nvSpPr>
          <p:cNvPr id="11" name="Freeform 11"/>
          <p:cNvSpPr/>
          <p:nvPr/>
        </p:nvSpPr>
        <p:spPr>
          <a:xfrm>
            <a:off x="15676001" y="9326040"/>
            <a:ext cx="1606942" cy="1136108"/>
          </a:xfrm>
          <a:custGeom>
            <a:avLst/>
            <a:gdLst/>
            <a:ahLst/>
            <a:cxnLst/>
            <a:rect l="l" t="t" r="r" b="b"/>
            <a:pathLst>
              <a:path w="1606942" h="1136108">
                <a:moveTo>
                  <a:pt x="0" y="0"/>
                </a:moveTo>
                <a:lnTo>
                  <a:pt x="1606942" y="0"/>
                </a:lnTo>
                <a:lnTo>
                  <a:pt x="1606942" y="1136108"/>
                </a:lnTo>
                <a:lnTo>
                  <a:pt x="0" y="1136108"/>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22A8E"/>
        </a:solidFill>
        <a:effectLst/>
      </p:bgPr>
    </p:bg>
    <p:spTree>
      <p:nvGrpSpPr>
        <p:cNvPr id="1" name=""/>
        <p:cNvGrpSpPr/>
        <p:nvPr/>
      </p:nvGrpSpPr>
      <p:grpSpPr>
        <a:xfrm>
          <a:off x="0" y="0"/>
          <a:ext cx="0" cy="0"/>
          <a:chOff x="0" y="0"/>
          <a:chExt cx="0" cy="0"/>
        </a:xfrm>
      </p:grpSpPr>
      <p:sp>
        <p:nvSpPr>
          <p:cNvPr id="2" name="Freeform 2"/>
          <p:cNvSpPr/>
          <p:nvPr/>
        </p:nvSpPr>
        <p:spPr>
          <a:xfrm rot="-10800000">
            <a:off x="15548945" y="8165288"/>
            <a:ext cx="1241218" cy="676464"/>
          </a:xfrm>
          <a:custGeom>
            <a:avLst/>
            <a:gdLst/>
            <a:ahLst/>
            <a:cxnLst/>
            <a:rect l="l" t="t" r="r" b="b"/>
            <a:pathLst>
              <a:path w="1241218" h="676464">
                <a:moveTo>
                  <a:pt x="0" y="0"/>
                </a:moveTo>
                <a:lnTo>
                  <a:pt x="1241218" y="0"/>
                </a:lnTo>
                <a:lnTo>
                  <a:pt x="1241218" y="676464"/>
                </a:lnTo>
                <a:lnTo>
                  <a:pt x="0" y="676464"/>
                </a:lnTo>
                <a:lnTo>
                  <a:pt x="0" y="0"/>
                </a:lnTo>
                <a:close/>
              </a:path>
            </a:pathLst>
          </a:custGeom>
          <a:blipFill>
            <a:blip r:embed="rId3">
              <a:alphaModFix amt="25000"/>
            </a:blip>
            <a:stretch>
              <a:fillRect/>
            </a:stretch>
          </a:blipFill>
        </p:spPr>
        <p:txBody>
          <a:bodyPr/>
          <a:lstStyle/>
          <a:p>
            <a:endParaRPr lang="en-US"/>
          </a:p>
        </p:txBody>
      </p:sp>
      <p:grpSp>
        <p:nvGrpSpPr>
          <p:cNvPr id="3" name="Group 3"/>
          <p:cNvGrpSpPr/>
          <p:nvPr/>
        </p:nvGrpSpPr>
        <p:grpSpPr>
          <a:xfrm>
            <a:off x="4177957" y="3660874"/>
            <a:ext cx="2179255" cy="217925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7602" t="-69582" r="-44168" b="-103570"/>
              </a:stretch>
            </a:blipFill>
          </p:spPr>
          <p:txBody>
            <a:bodyPr/>
            <a:lstStyle/>
            <a:p>
              <a:endParaRPr lang="en-US"/>
            </a:p>
          </p:txBody>
        </p:sp>
      </p:grpSp>
      <p:grpSp>
        <p:nvGrpSpPr>
          <p:cNvPr id="5" name="Group 5"/>
          <p:cNvGrpSpPr/>
          <p:nvPr/>
        </p:nvGrpSpPr>
        <p:grpSpPr>
          <a:xfrm>
            <a:off x="12224525" y="3660874"/>
            <a:ext cx="2179255" cy="21792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6071" t="-42183" r="-50488" b="-123138"/>
              </a:stretch>
            </a:blipFill>
          </p:spPr>
          <p:txBody>
            <a:bodyPr/>
            <a:lstStyle/>
            <a:p>
              <a:endParaRPr lang="en-US"/>
            </a:p>
          </p:txBody>
        </p:sp>
      </p:grpSp>
      <p:grpSp>
        <p:nvGrpSpPr>
          <p:cNvPr id="7" name="Group 7"/>
          <p:cNvGrpSpPr/>
          <p:nvPr/>
        </p:nvGrpSpPr>
        <p:grpSpPr>
          <a:xfrm rot="5400000">
            <a:off x="5251747" y="4340055"/>
            <a:ext cx="59135" cy="7093481"/>
            <a:chOff x="0" y="0"/>
            <a:chExt cx="21258" cy="2549961"/>
          </a:xfrm>
        </p:grpSpPr>
        <p:sp>
          <p:nvSpPr>
            <p:cNvPr id="8" name="Freeform 8"/>
            <p:cNvSpPr/>
            <p:nvPr/>
          </p:nvSpPr>
          <p:spPr>
            <a:xfrm>
              <a:off x="0" y="0"/>
              <a:ext cx="21258" cy="2549961"/>
            </a:xfrm>
            <a:custGeom>
              <a:avLst/>
              <a:gdLst/>
              <a:ahLst/>
              <a:cxnLst/>
              <a:rect l="l" t="t" r="r" b="b"/>
              <a:pathLst>
                <a:path w="21258" h="2549961">
                  <a:moveTo>
                    <a:pt x="0" y="0"/>
                  </a:moveTo>
                  <a:lnTo>
                    <a:pt x="21258" y="0"/>
                  </a:lnTo>
                  <a:lnTo>
                    <a:pt x="21258" y="2549961"/>
                  </a:lnTo>
                  <a:lnTo>
                    <a:pt x="0" y="2549961"/>
                  </a:lnTo>
                  <a:close/>
                </a:path>
              </a:pathLst>
            </a:custGeom>
            <a:solidFill>
              <a:srgbClr val="FFFFFF"/>
            </a:solidFill>
          </p:spPr>
          <p:txBody>
            <a:bodyPr/>
            <a:lstStyle/>
            <a:p>
              <a:endParaRPr lang="en-US"/>
            </a:p>
          </p:txBody>
        </p:sp>
        <p:sp>
          <p:nvSpPr>
            <p:cNvPr id="9" name="TextBox 9"/>
            <p:cNvSpPr txBox="1"/>
            <p:nvPr/>
          </p:nvSpPr>
          <p:spPr>
            <a:xfrm>
              <a:off x="0" y="-28575"/>
              <a:ext cx="21258" cy="2578536"/>
            </a:xfrm>
            <a:prstGeom prst="rect">
              <a:avLst/>
            </a:prstGeom>
          </p:spPr>
          <p:txBody>
            <a:bodyPr lIns="50800" tIns="50800" rIns="50800" bIns="50800" rtlCol="0" anchor="ctr"/>
            <a:lstStyle/>
            <a:p>
              <a:pPr algn="ctr">
                <a:lnSpc>
                  <a:spcPts val="2100"/>
                </a:lnSpc>
              </a:pPr>
              <a:endParaRPr/>
            </a:p>
          </p:txBody>
        </p:sp>
      </p:grpSp>
      <p:grpSp>
        <p:nvGrpSpPr>
          <p:cNvPr id="10" name="Group 10"/>
          <p:cNvGrpSpPr/>
          <p:nvPr/>
        </p:nvGrpSpPr>
        <p:grpSpPr>
          <a:xfrm rot="5400000">
            <a:off x="13422749" y="4340055"/>
            <a:ext cx="59135" cy="7093481"/>
            <a:chOff x="0" y="0"/>
            <a:chExt cx="21258" cy="2549961"/>
          </a:xfrm>
        </p:grpSpPr>
        <p:sp>
          <p:nvSpPr>
            <p:cNvPr id="11" name="Freeform 11"/>
            <p:cNvSpPr/>
            <p:nvPr/>
          </p:nvSpPr>
          <p:spPr>
            <a:xfrm>
              <a:off x="0" y="0"/>
              <a:ext cx="21258" cy="2549961"/>
            </a:xfrm>
            <a:custGeom>
              <a:avLst/>
              <a:gdLst/>
              <a:ahLst/>
              <a:cxnLst/>
              <a:rect l="l" t="t" r="r" b="b"/>
              <a:pathLst>
                <a:path w="21258" h="2549961">
                  <a:moveTo>
                    <a:pt x="0" y="0"/>
                  </a:moveTo>
                  <a:lnTo>
                    <a:pt x="21258" y="0"/>
                  </a:lnTo>
                  <a:lnTo>
                    <a:pt x="21258" y="2549961"/>
                  </a:lnTo>
                  <a:lnTo>
                    <a:pt x="0" y="2549961"/>
                  </a:lnTo>
                  <a:close/>
                </a:path>
              </a:pathLst>
            </a:custGeom>
            <a:solidFill>
              <a:srgbClr val="FFFFFF"/>
            </a:solidFill>
          </p:spPr>
          <p:txBody>
            <a:bodyPr/>
            <a:lstStyle/>
            <a:p>
              <a:endParaRPr lang="en-US"/>
            </a:p>
          </p:txBody>
        </p:sp>
        <p:sp>
          <p:nvSpPr>
            <p:cNvPr id="12" name="TextBox 12"/>
            <p:cNvSpPr txBox="1"/>
            <p:nvPr/>
          </p:nvSpPr>
          <p:spPr>
            <a:xfrm>
              <a:off x="0" y="-28575"/>
              <a:ext cx="21258" cy="2578536"/>
            </a:xfrm>
            <a:prstGeom prst="rect">
              <a:avLst/>
            </a:prstGeom>
          </p:spPr>
          <p:txBody>
            <a:bodyPr lIns="50800" tIns="50800" rIns="50800" bIns="50800" rtlCol="0" anchor="ctr"/>
            <a:lstStyle/>
            <a:p>
              <a:pPr algn="ctr">
                <a:lnSpc>
                  <a:spcPts val="2100"/>
                </a:lnSpc>
              </a:pPr>
              <a:endParaRPr/>
            </a:p>
          </p:txBody>
        </p:sp>
      </p:grpSp>
      <p:grpSp>
        <p:nvGrpSpPr>
          <p:cNvPr id="13" name="Group 13"/>
          <p:cNvGrpSpPr/>
          <p:nvPr/>
        </p:nvGrpSpPr>
        <p:grpSpPr>
          <a:xfrm>
            <a:off x="1621093" y="7758112"/>
            <a:ext cx="257366" cy="25736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C6CB"/>
            </a:solidFill>
          </p:spPr>
          <p:txBody>
            <a:bodyPr/>
            <a:lstStyle/>
            <a:p>
              <a:endParaRPr lang="en-US"/>
            </a:p>
          </p:txBody>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grpSp>
        <p:nvGrpSpPr>
          <p:cNvPr id="16" name="Group 16"/>
          <p:cNvGrpSpPr/>
          <p:nvPr/>
        </p:nvGrpSpPr>
        <p:grpSpPr>
          <a:xfrm>
            <a:off x="9792095" y="7758112"/>
            <a:ext cx="257366" cy="25736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C6CB"/>
            </a:solidFill>
          </p:spPr>
          <p:txBody>
            <a:bodyPr/>
            <a:lstStyle/>
            <a:p>
              <a:endParaRPr lang="en-US"/>
            </a:p>
          </p:txBody>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grpSp>
        <p:nvGrpSpPr>
          <p:cNvPr id="19" name="Group 19"/>
          <p:cNvGrpSpPr/>
          <p:nvPr/>
        </p:nvGrpSpPr>
        <p:grpSpPr>
          <a:xfrm>
            <a:off x="8629571" y="7758112"/>
            <a:ext cx="257366" cy="25736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C6CB"/>
            </a:solidFill>
          </p:spPr>
          <p:txBody>
            <a:bodyPr/>
            <a:lstStyle/>
            <a:p>
              <a:endParaRPr lang="en-US"/>
            </a:p>
          </p:txBody>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grpSp>
        <p:nvGrpSpPr>
          <p:cNvPr id="22" name="Group 22"/>
          <p:cNvGrpSpPr/>
          <p:nvPr/>
        </p:nvGrpSpPr>
        <p:grpSpPr>
          <a:xfrm>
            <a:off x="16791337" y="7758112"/>
            <a:ext cx="257366" cy="25736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C6CB"/>
            </a:solidFill>
          </p:spPr>
          <p:txBody>
            <a:bodyPr/>
            <a:lstStyle/>
            <a:p>
              <a:endParaRPr lang="en-US"/>
            </a:p>
          </p:txBody>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25" name="AutoShape 25"/>
          <p:cNvSpPr/>
          <p:nvPr/>
        </p:nvSpPr>
        <p:spPr>
          <a:xfrm flipV="1">
            <a:off x="2568458" y="7415448"/>
            <a:ext cx="0" cy="462811"/>
          </a:xfrm>
          <a:prstGeom prst="line">
            <a:avLst/>
          </a:prstGeom>
          <a:ln w="38100" cap="flat">
            <a:solidFill>
              <a:srgbClr val="5BC6CB"/>
            </a:solidFill>
            <a:prstDash val="solid"/>
            <a:headEnd type="none" w="sm" len="sm"/>
            <a:tailEnd type="none" w="sm" len="sm"/>
          </a:ln>
        </p:spPr>
        <p:txBody>
          <a:bodyPr/>
          <a:lstStyle/>
          <a:p>
            <a:endParaRPr lang="en-US"/>
          </a:p>
        </p:txBody>
      </p:sp>
      <p:grpSp>
        <p:nvGrpSpPr>
          <p:cNvPr id="26" name="Group 26"/>
          <p:cNvGrpSpPr/>
          <p:nvPr/>
        </p:nvGrpSpPr>
        <p:grpSpPr>
          <a:xfrm>
            <a:off x="2494568" y="7812905"/>
            <a:ext cx="147781" cy="14778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61AB"/>
            </a:solidFill>
          </p:spPr>
          <p:txBody>
            <a:bodyPr/>
            <a:lstStyle/>
            <a:p>
              <a:endParaRPr lang="en-US"/>
            </a:p>
          </p:txBody>
        </p:sp>
        <p:sp>
          <p:nvSpPr>
            <p:cNvPr id="28" name="TextBox 28"/>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29" name="Freeform 29"/>
          <p:cNvSpPr/>
          <p:nvPr/>
        </p:nvSpPr>
        <p:spPr>
          <a:xfrm>
            <a:off x="1943468" y="6946475"/>
            <a:ext cx="1241218" cy="676464"/>
          </a:xfrm>
          <a:custGeom>
            <a:avLst/>
            <a:gdLst/>
            <a:ahLst/>
            <a:cxnLst/>
            <a:rect l="l" t="t" r="r" b="b"/>
            <a:pathLst>
              <a:path w="1241218" h="676464">
                <a:moveTo>
                  <a:pt x="0" y="0"/>
                </a:moveTo>
                <a:lnTo>
                  <a:pt x="1241218" y="0"/>
                </a:lnTo>
                <a:lnTo>
                  <a:pt x="1241218" y="676464"/>
                </a:lnTo>
                <a:lnTo>
                  <a:pt x="0" y="676464"/>
                </a:lnTo>
                <a:lnTo>
                  <a:pt x="0" y="0"/>
                </a:lnTo>
                <a:close/>
              </a:path>
            </a:pathLst>
          </a:custGeom>
          <a:blipFill>
            <a:blip r:embed="rId3">
              <a:alphaModFix amt="25000"/>
            </a:blip>
            <a:stretch>
              <a:fillRect/>
            </a:stretch>
          </a:blipFill>
        </p:spPr>
        <p:txBody>
          <a:bodyPr/>
          <a:lstStyle/>
          <a:p>
            <a:endParaRPr lang="en-US"/>
          </a:p>
        </p:txBody>
      </p:sp>
      <p:grpSp>
        <p:nvGrpSpPr>
          <p:cNvPr id="30" name="Group 30"/>
          <p:cNvGrpSpPr/>
          <p:nvPr/>
        </p:nvGrpSpPr>
        <p:grpSpPr>
          <a:xfrm>
            <a:off x="1943468" y="6576022"/>
            <a:ext cx="1249980" cy="839426"/>
            <a:chOff x="0" y="0"/>
            <a:chExt cx="339503" cy="227994"/>
          </a:xfrm>
        </p:grpSpPr>
        <p:sp>
          <p:nvSpPr>
            <p:cNvPr id="31" name="Freeform 31"/>
            <p:cNvSpPr/>
            <p:nvPr/>
          </p:nvSpPr>
          <p:spPr>
            <a:xfrm>
              <a:off x="0" y="0"/>
              <a:ext cx="339503" cy="227994"/>
            </a:xfrm>
            <a:custGeom>
              <a:avLst/>
              <a:gdLst/>
              <a:ahLst/>
              <a:cxnLst/>
              <a:rect l="l" t="t" r="r" b="b"/>
              <a:pathLst>
                <a:path w="339503" h="227994">
                  <a:moveTo>
                    <a:pt x="113997" y="0"/>
                  </a:moveTo>
                  <a:lnTo>
                    <a:pt x="225506" y="0"/>
                  </a:lnTo>
                  <a:cubicBezTo>
                    <a:pt x="288465" y="0"/>
                    <a:pt x="339503" y="51038"/>
                    <a:pt x="339503" y="113997"/>
                  </a:cubicBezTo>
                  <a:lnTo>
                    <a:pt x="339503" y="113997"/>
                  </a:lnTo>
                  <a:cubicBezTo>
                    <a:pt x="339503" y="144231"/>
                    <a:pt x="327493" y="173226"/>
                    <a:pt x="306114" y="194605"/>
                  </a:cubicBezTo>
                  <a:cubicBezTo>
                    <a:pt x="284735" y="215983"/>
                    <a:pt x="255740" y="227994"/>
                    <a:pt x="225506" y="227994"/>
                  </a:cubicBezTo>
                  <a:lnTo>
                    <a:pt x="113997" y="227994"/>
                  </a:lnTo>
                  <a:cubicBezTo>
                    <a:pt x="51038" y="227994"/>
                    <a:pt x="0" y="176956"/>
                    <a:pt x="0" y="113997"/>
                  </a:cubicBezTo>
                  <a:lnTo>
                    <a:pt x="0" y="113997"/>
                  </a:lnTo>
                  <a:cubicBezTo>
                    <a:pt x="0" y="51038"/>
                    <a:pt x="51038" y="0"/>
                    <a:pt x="113997" y="0"/>
                  </a:cubicBezTo>
                  <a:close/>
                </a:path>
              </a:pathLst>
            </a:custGeom>
            <a:solidFill>
              <a:srgbClr val="FFFFFF"/>
            </a:solidFill>
            <a:ln cap="rnd">
              <a:noFill/>
              <a:prstDash val="solid"/>
              <a:round/>
            </a:ln>
          </p:spPr>
          <p:txBody>
            <a:bodyPr/>
            <a:lstStyle/>
            <a:p>
              <a:endParaRPr lang="en-US"/>
            </a:p>
          </p:txBody>
        </p:sp>
        <p:sp>
          <p:nvSpPr>
            <p:cNvPr id="32" name="TextBox 32"/>
            <p:cNvSpPr txBox="1"/>
            <p:nvPr/>
          </p:nvSpPr>
          <p:spPr>
            <a:xfrm>
              <a:off x="0" y="-28575"/>
              <a:ext cx="339503" cy="256569"/>
            </a:xfrm>
            <a:prstGeom prst="rect">
              <a:avLst/>
            </a:prstGeom>
          </p:spPr>
          <p:txBody>
            <a:bodyPr lIns="50800" tIns="50800" rIns="50800" bIns="50800" rtlCol="0" anchor="ctr"/>
            <a:lstStyle/>
            <a:p>
              <a:pPr algn="ctr">
                <a:lnSpc>
                  <a:spcPts val="2100"/>
                </a:lnSpc>
              </a:pPr>
              <a:endParaRPr/>
            </a:p>
          </p:txBody>
        </p:sp>
      </p:grpSp>
      <p:sp>
        <p:nvSpPr>
          <p:cNvPr id="33" name="AutoShape 33"/>
          <p:cNvSpPr/>
          <p:nvPr/>
        </p:nvSpPr>
        <p:spPr>
          <a:xfrm flipV="1">
            <a:off x="10739460" y="7415448"/>
            <a:ext cx="0" cy="462811"/>
          </a:xfrm>
          <a:prstGeom prst="line">
            <a:avLst/>
          </a:prstGeom>
          <a:ln w="38100" cap="flat">
            <a:solidFill>
              <a:srgbClr val="5BC6CB"/>
            </a:solidFill>
            <a:prstDash val="solid"/>
            <a:headEnd type="none" w="sm" len="sm"/>
            <a:tailEnd type="none" w="sm" len="sm"/>
          </a:ln>
        </p:spPr>
        <p:txBody>
          <a:bodyPr/>
          <a:lstStyle/>
          <a:p>
            <a:endParaRPr lang="en-US"/>
          </a:p>
        </p:txBody>
      </p:sp>
      <p:grpSp>
        <p:nvGrpSpPr>
          <p:cNvPr id="34" name="Group 34"/>
          <p:cNvGrpSpPr/>
          <p:nvPr/>
        </p:nvGrpSpPr>
        <p:grpSpPr>
          <a:xfrm>
            <a:off x="10665570" y="7812905"/>
            <a:ext cx="147781" cy="14778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4EAF"/>
            </a:solidFill>
          </p:spPr>
          <p:txBody>
            <a:bodyPr/>
            <a:lstStyle/>
            <a:p>
              <a:endParaRPr lang="en-US"/>
            </a:p>
          </p:txBody>
        </p:sp>
        <p:sp>
          <p:nvSpPr>
            <p:cNvPr id="36" name="TextBox 36"/>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37" name="Freeform 37"/>
          <p:cNvSpPr/>
          <p:nvPr/>
        </p:nvSpPr>
        <p:spPr>
          <a:xfrm>
            <a:off x="10114470" y="6946475"/>
            <a:ext cx="1241218" cy="676464"/>
          </a:xfrm>
          <a:custGeom>
            <a:avLst/>
            <a:gdLst/>
            <a:ahLst/>
            <a:cxnLst/>
            <a:rect l="l" t="t" r="r" b="b"/>
            <a:pathLst>
              <a:path w="1241218" h="676464">
                <a:moveTo>
                  <a:pt x="0" y="0"/>
                </a:moveTo>
                <a:lnTo>
                  <a:pt x="1241218" y="0"/>
                </a:lnTo>
                <a:lnTo>
                  <a:pt x="1241218" y="676464"/>
                </a:lnTo>
                <a:lnTo>
                  <a:pt x="0" y="676464"/>
                </a:lnTo>
                <a:lnTo>
                  <a:pt x="0" y="0"/>
                </a:lnTo>
                <a:close/>
              </a:path>
            </a:pathLst>
          </a:custGeom>
          <a:blipFill>
            <a:blip r:embed="rId3">
              <a:alphaModFix amt="25000"/>
            </a:blip>
            <a:stretch>
              <a:fillRect/>
            </a:stretch>
          </a:blipFill>
        </p:spPr>
        <p:txBody>
          <a:bodyPr/>
          <a:lstStyle/>
          <a:p>
            <a:endParaRPr lang="en-US"/>
          </a:p>
        </p:txBody>
      </p:sp>
      <p:grpSp>
        <p:nvGrpSpPr>
          <p:cNvPr id="38" name="Group 38"/>
          <p:cNvGrpSpPr/>
          <p:nvPr/>
        </p:nvGrpSpPr>
        <p:grpSpPr>
          <a:xfrm>
            <a:off x="9997015" y="6576022"/>
            <a:ext cx="1484890" cy="839426"/>
            <a:chOff x="0" y="0"/>
            <a:chExt cx="403306" cy="227994"/>
          </a:xfrm>
        </p:grpSpPr>
        <p:sp>
          <p:nvSpPr>
            <p:cNvPr id="39" name="Freeform 39"/>
            <p:cNvSpPr/>
            <p:nvPr/>
          </p:nvSpPr>
          <p:spPr>
            <a:xfrm>
              <a:off x="0" y="0"/>
              <a:ext cx="403306" cy="227994"/>
            </a:xfrm>
            <a:custGeom>
              <a:avLst/>
              <a:gdLst/>
              <a:ahLst/>
              <a:cxnLst/>
              <a:rect l="l" t="t" r="r" b="b"/>
              <a:pathLst>
                <a:path w="403306" h="227994">
                  <a:moveTo>
                    <a:pt x="113997" y="0"/>
                  </a:moveTo>
                  <a:lnTo>
                    <a:pt x="289309" y="0"/>
                  </a:lnTo>
                  <a:cubicBezTo>
                    <a:pt x="319543" y="0"/>
                    <a:pt x="348539" y="12010"/>
                    <a:pt x="369917" y="33389"/>
                  </a:cubicBezTo>
                  <a:cubicBezTo>
                    <a:pt x="391296" y="54767"/>
                    <a:pt x="403306" y="83763"/>
                    <a:pt x="403306" y="113997"/>
                  </a:cubicBezTo>
                  <a:lnTo>
                    <a:pt x="403306" y="113997"/>
                  </a:lnTo>
                  <a:cubicBezTo>
                    <a:pt x="403306" y="176956"/>
                    <a:pt x="352268" y="227994"/>
                    <a:pt x="289309" y="227994"/>
                  </a:cubicBezTo>
                  <a:lnTo>
                    <a:pt x="113997" y="227994"/>
                  </a:lnTo>
                  <a:cubicBezTo>
                    <a:pt x="51038" y="227994"/>
                    <a:pt x="0" y="176956"/>
                    <a:pt x="0" y="113997"/>
                  </a:cubicBezTo>
                  <a:lnTo>
                    <a:pt x="0" y="113997"/>
                  </a:lnTo>
                  <a:cubicBezTo>
                    <a:pt x="0" y="51038"/>
                    <a:pt x="51038" y="0"/>
                    <a:pt x="113997" y="0"/>
                  </a:cubicBezTo>
                  <a:close/>
                </a:path>
              </a:pathLst>
            </a:custGeom>
            <a:solidFill>
              <a:srgbClr val="FFFFFF"/>
            </a:solidFill>
            <a:ln cap="rnd">
              <a:noFill/>
              <a:prstDash val="solid"/>
              <a:round/>
            </a:ln>
          </p:spPr>
          <p:txBody>
            <a:bodyPr/>
            <a:lstStyle/>
            <a:p>
              <a:endParaRPr lang="en-US"/>
            </a:p>
          </p:txBody>
        </p:sp>
        <p:sp>
          <p:nvSpPr>
            <p:cNvPr id="40" name="TextBox 40"/>
            <p:cNvSpPr txBox="1"/>
            <p:nvPr/>
          </p:nvSpPr>
          <p:spPr>
            <a:xfrm>
              <a:off x="0" y="-28575"/>
              <a:ext cx="403306" cy="256569"/>
            </a:xfrm>
            <a:prstGeom prst="rect">
              <a:avLst/>
            </a:prstGeom>
          </p:spPr>
          <p:txBody>
            <a:bodyPr lIns="50800" tIns="50800" rIns="50800" bIns="50800" rtlCol="0" anchor="ctr"/>
            <a:lstStyle/>
            <a:p>
              <a:pPr algn="ctr">
                <a:lnSpc>
                  <a:spcPts val="2100"/>
                </a:lnSpc>
              </a:pPr>
              <a:endParaRPr/>
            </a:p>
          </p:txBody>
        </p:sp>
      </p:grpSp>
      <p:sp>
        <p:nvSpPr>
          <p:cNvPr id="41" name="AutoShape 41"/>
          <p:cNvSpPr/>
          <p:nvPr/>
        </p:nvSpPr>
        <p:spPr>
          <a:xfrm flipV="1">
            <a:off x="4656325" y="7415448"/>
            <a:ext cx="0" cy="462811"/>
          </a:xfrm>
          <a:prstGeom prst="line">
            <a:avLst/>
          </a:prstGeom>
          <a:ln w="38100" cap="flat">
            <a:solidFill>
              <a:srgbClr val="5BC6CB"/>
            </a:solidFill>
            <a:prstDash val="solid"/>
            <a:headEnd type="none" w="sm" len="sm"/>
            <a:tailEnd type="none" w="sm" len="sm"/>
          </a:ln>
        </p:spPr>
        <p:txBody>
          <a:bodyPr/>
          <a:lstStyle/>
          <a:p>
            <a:endParaRPr lang="en-US"/>
          </a:p>
        </p:txBody>
      </p:sp>
      <p:grpSp>
        <p:nvGrpSpPr>
          <p:cNvPr id="42" name="Group 42"/>
          <p:cNvGrpSpPr/>
          <p:nvPr/>
        </p:nvGrpSpPr>
        <p:grpSpPr>
          <a:xfrm>
            <a:off x="4582434" y="7812905"/>
            <a:ext cx="147781" cy="147781"/>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61AB"/>
            </a:solidFill>
          </p:spPr>
          <p:txBody>
            <a:bodyPr/>
            <a:lstStyle/>
            <a:p>
              <a:endParaRPr lang="en-US"/>
            </a:p>
          </p:txBody>
        </p:sp>
        <p:sp>
          <p:nvSpPr>
            <p:cNvPr id="44" name="TextBox 44"/>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45" name="Freeform 45"/>
          <p:cNvSpPr/>
          <p:nvPr/>
        </p:nvSpPr>
        <p:spPr>
          <a:xfrm>
            <a:off x="3908489" y="6879524"/>
            <a:ext cx="1486910" cy="810366"/>
          </a:xfrm>
          <a:custGeom>
            <a:avLst/>
            <a:gdLst/>
            <a:ahLst/>
            <a:cxnLst/>
            <a:rect l="l" t="t" r="r" b="b"/>
            <a:pathLst>
              <a:path w="1486910" h="810366">
                <a:moveTo>
                  <a:pt x="0" y="0"/>
                </a:moveTo>
                <a:lnTo>
                  <a:pt x="1486910" y="0"/>
                </a:lnTo>
                <a:lnTo>
                  <a:pt x="1486910" y="810366"/>
                </a:lnTo>
                <a:lnTo>
                  <a:pt x="0" y="810366"/>
                </a:lnTo>
                <a:lnTo>
                  <a:pt x="0" y="0"/>
                </a:lnTo>
                <a:close/>
              </a:path>
            </a:pathLst>
          </a:custGeom>
          <a:blipFill>
            <a:blip r:embed="rId3">
              <a:alphaModFix amt="25000"/>
            </a:blip>
            <a:stretch>
              <a:fillRect/>
            </a:stretch>
          </a:blipFill>
        </p:spPr>
        <p:txBody>
          <a:bodyPr/>
          <a:lstStyle/>
          <a:p>
            <a:endParaRPr lang="en-US"/>
          </a:p>
        </p:txBody>
      </p:sp>
      <p:grpSp>
        <p:nvGrpSpPr>
          <p:cNvPr id="46" name="Group 46"/>
          <p:cNvGrpSpPr/>
          <p:nvPr/>
        </p:nvGrpSpPr>
        <p:grpSpPr>
          <a:xfrm>
            <a:off x="3805235" y="6576022"/>
            <a:ext cx="1702181" cy="839426"/>
            <a:chOff x="0" y="0"/>
            <a:chExt cx="462324" cy="227994"/>
          </a:xfrm>
        </p:grpSpPr>
        <p:sp>
          <p:nvSpPr>
            <p:cNvPr id="47" name="Freeform 47"/>
            <p:cNvSpPr/>
            <p:nvPr/>
          </p:nvSpPr>
          <p:spPr>
            <a:xfrm>
              <a:off x="0" y="0"/>
              <a:ext cx="462324" cy="227994"/>
            </a:xfrm>
            <a:custGeom>
              <a:avLst/>
              <a:gdLst/>
              <a:ahLst/>
              <a:cxnLst/>
              <a:rect l="l" t="t" r="r" b="b"/>
              <a:pathLst>
                <a:path w="462324" h="227994">
                  <a:moveTo>
                    <a:pt x="113997" y="0"/>
                  </a:moveTo>
                  <a:lnTo>
                    <a:pt x="348327" y="0"/>
                  </a:lnTo>
                  <a:cubicBezTo>
                    <a:pt x="378561" y="0"/>
                    <a:pt x="407556" y="12010"/>
                    <a:pt x="428935" y="33389"/>
                  </a:cubicBezTo>
                  <a:cubicBezTo>
                    <a:pt x="450313" y="54767"/>
                    <a:pt x="462324" y="83763"/>
                    <a:pt x="462324" y="113997"/>
                  </a:cubicBezTo>
                  <a:lnTo>
                    <a:pt x="462324" y="113997"/>
                  </a:lnTo>
                  <a:cubicBezTo>
                    <a:pt x="462324" y="176956"/>
                    <a:pt x="411286" y="227994"/>
                    <a:pt x="348327" y="227994"/>
                  </a:cubicBezTo>
                  <a:lnTo>
                    <a:pt x="113997" y="227994"/>
                  </a:lnTo>
                  <a:cubicBezTo>
                    <a:pt x="51038" y="227994"/>
                    <a:pt x="0" y="176956"/>
                    <a:pt x="0" y="113997"/>
                  </a:cubicBezTo>
                  <a:lnTo>
                    <a:pt x="0" y="113997"/>
                  </a:lnTo>
                  <a:cubicBezTo>
                    <a:pt x="0" y="51038"/>
                    <a:pt x="51038" y="0"/>
                    <a:pt x="113997" y="0"/>
                  </a:cubicBezTo>
                  <a:close/>
                </a:path>
              </a:pathLst>
            </a:custGeom>
            <a:solidFill>
              <a:srgbClr val="FFFFFF"/>
            </a:solidFill>
            <a:ln cap="rnd">
              <a:noFill/>
              <a:prstDash val="solid"/>
              <a:round/>
            </a:ln>
          </p:spPr>
          <p:txBody>
            <a:bodyPr/>
            <a:lstStyle/>
            <a:p>
              <a:endParaRPr lang="en-US"/>
            </a:p>
          </p:txBody>
        </p:sp>
        <p:sp>
          <p:nvSpPr>
            <p:cNvPr id="48" name="TextBox 48"/>
            <p:cNvSpPr txBox="1"/>
            <p:nvPr/>
          </p:nvSpPr>
          <p:spPr>
            <a:xfrm>
              <a:off x="0" y="-28575"/>
              <a:ext cx="462324" cy="256569"/>
            </a:xfrm>
            <a:prstGeom prst="rect">
              <a:avLst/>
            </a:prstGeom>
          </p:spPr>
          <p:txBody>
            <a:bodyPr lIns="50800" tIns="50800" rIns="50800" bIns="50800" rtlCol="0" anchor="ctr"/>
            <a:lstStyle/>
            <a:p>
              <a:pPr algn="ctr">
                <a:lnSpc>
                  <a:spcPts val="2100"/>
                </a:lnSpc>
              </a:pPr>
              <a:endParaRPr/>
            </a:p>
          </p:txBody>
        </p:sp>
      </p:grpSp>
      <p:sp>
        <p:nvSpPr>
          <p:cNvPr id="49" name="AutoShape 49"/>
          <p:cNvSpPr/>
          <p:nvPr/>
        </p:nvSpPr>
        <p:spPr>
          <a:xfrm flipV="1">
            <a:off x="12827327" y="7415448"/>
            <a:ext cx="0" cy="462811"/>
          </a:xfrm>
          <a:prstGeom prst="line">
            <a:avLst/>
          </a:prstGeom>
          <a:ln w="38100" cap="flat">
            <a:solidFill>
              <a:srgbClr val="5BC6CB"/>
            </a:solidFill>
            <a:prstDash val="solid"/>
            <a:headEnd type="none" w="sm" len="sm"/>
            <a:tailEnd type="none" w="sm" len="sm"/>
          </a:ln>
        </p:spPr>
        <p:txBody>
          <a:bodyPr/>
          <a:lstStyle/>
          <a:p>
            <a:endParaRPr lang="en-US"/>
          </a:p>
        </p:txBody>
      </p:sp>
      <p:grpSp>
        <p:nvGrpSpPr>
          <p:cNvPr id="50" name="Group 50"/>
          <p:cNvGrpSpPr/>
          <p:nvPr/>
        </p:nvGrpSpPr>
        <p:grpSpPr>
          <a:xfrm>
            <a:off x="12753437" y="7812905"/>
            <a:ext cx="147781" cy="147781"/>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4EAF"/>
            </a:solidFill>
          </p:spPr>
          <p:txBody>
            <a:bodyPr/>
            <a:lstStyle/>
            <a:p>
              <a:endParaRPr lang="en-US"/>
            </a:p>
          </p:txBody>
        </p:sp>
        <p:sp>
          <p:nvSpPr>
            <p:cNvPr id="52" name="TextBox 52"/>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53" name="Freeform 53"/>
          <p:cNvSpPr/>
          <p:nvPr/>
        </p:nvSpPr>
        <p:spPr>
          <a:xfrm>
            <a:off x="12202337" y="6946475"/>
            <a:ext cx="1241218" cy="676464"/>
          </a:xfrm>
          <a:custGeom>
            <a:avLst/>
            <a:gdLst/>
            <a:ahLst/>
            <a:cxnLst/>
            <a:rect l="l" t="t" r="r" b="b"/>
            <a:pathLst>
              <a:path w="1241218" h="676464">
                <a:moveTo>
                  <a:pt x="0" y="0"/>
                </a:moveTo>
                <a:lnTo>
                  <a:pt x="1241218" y="0"/>
                </a:lnTo>
                <a:lnTo>
                  <a:pt x="1241218" y="676464"/>
                </a:lnTo>
                <a:lnTo>
                  <a:pt x="0" y="676464"/>
                </a:lnTo>
                <a:lnTo>
                  <a:pt x="0" y="0"/>
                </a:lnTo>
                <a:close/>
              </a:path>
            </a:pathLst>
          </a:custGeom>
          <a:blipFill>
            <a:blip r:embed="rId3">
              <a:alphaModFix amt="25000"/>
            </a:blip>
            <a:stretch>
              <a:fillRect/>
            </a:stretch>
          </a:blipFill>
        </p:spPr>
        <p:txBody>
          <a:bodyPr/>
          <a:lstStyle/>
          <a:p>
            <a:endParaRPr lang="en-US"/>
          </a:p>
        </p:txBody>
      </p:sp>
      <p:grpSp>
        <p:nvGrpSpPr>
          <p:cNvPr id="54" name="Group 54"/>
          <p:cNvGrpSpPr/>
          <p:nvPr/>
        </p:nvGrpSpPr>
        <p:grpSpPr>
          <a:xfrm>
            <a:off x="12202337" y="6576022"/>
            <a:ext cx="1249980" cy="839426"/>
            <a:chOff x="0" y="0"/>
            <a:chExt cx="339503" cy="227994"/>
          </a:xfrm>
        </p:grpSpPr>
        <p:sp>
          <p:nvSpPr>
            <p:cNvPr id="55" name="Freeform 55"/>
            <p:cNvSpPr/>
            <p:nvPr/>
          </p:nvSpPr>
          <p:spPr>
            <a:xfrm>
              <a:off x="0" y="0"/>
              <a:ext cx="339503" cy="227994"/>
            </a:xfrm>
            <a:custGeom>
              <a:avLst/>
              <a:gdLst/>
              <a:ahLst/>
              <a:cxnLst/>
              <a:rect l="l" t="t" r="r" b="b"/>
              <a:pathLst>
                <a:path w="339503" h="227994">
                  <a:moveTo>
                    <a:pt x="113997" y="0"/>
                  </a:moveTo>
                  <a:lnTo>
                    <a:pt x="225506" y="0"/>
                  </a:lnTo>
                  <a:cubicBezTo>
                    <a:pt x="288465" y="0"/>
                    <a:pt x="339503" y="51038"/>
                    <a:pt x="339503" y="113997"/>
                  </a:cubicBezTo>
                  <a:lnTo>
                    <a:pt x="339503" y="113997"/>
                  </a:lnTo>
                  <a:cubicBezTo>
                    <a:pt x="339503" y="144231"/>
                    <a:pt x="327493" y="173226"/>
                    <a:pt x="306114" y="194605"/>
                  </a:cubicBezTo>
                  <a:cubicBezTo>
                    <a:pt x="284735" y="215983"/>
                    <a:pt x="255740" y="227994"/>
                    <a:pt x="225506" y="227994"/>
                  </a:cubicBezTo>
                  <a:lnTo>
                    <a:pt x="113997" y="227994"/>
                  </a:lnTo>
                  <a:cubicBezTo>
                    <a:pt x="51038" y="227994"/>
                    <a:pt x="0" y="176956"/>
                    <a:pt x="0" y="113997"/>
                  </a:cubicBezTo>
                  <a:lnTo>
                    <a:pt x="0" y="113997"/>
                  </a:lnTo>
                  <a:cubicBezTo>
                    <a:pt x="0" y="51038"/>
                    <a:pt x="51038" y="0"/>
                    <a:pt x="113997" y="0"/>
                  </a:cubicBezTo>
                  <a:close/>
                </a:path>
              </a:pathLst>
            </a:custGeom>
            <a:solidFill>
              <a:srgbClr val="FFFFFF"/>
            </a:solidFill>
            <a:ln cap="rnd">
              <a:noFill/>
              <a:prstDash val="solid"/>
              <a:round/>
            </a:ln>
          </p:spPr>
          <p:txBody>
            <a:bodyPr/>
            <a:lstStyle/>
            <a:p>
              <a:endParaRPr lang="en-US"/>
            </a:p>
          </p:txBody>
        </p:sp>
        <p:sp>
          <p:nvSpPr>
            <p:cNvPr id="56" name="TextBox 56"/>
            <p:cNvSpPr txBox="1"/>
            <p:nvPr/>
          </p:nvSpPr>
          <p:spPr>
            <a:xfrm>
              <a:off x="0" y="-28575"/>
              <a:ext cx="339503" cy="256569"/>
            </a:xfrm>
            <a:prstGeom prst="rect">
              <a:avLst/>
            </a:prstGeom>
          </p:spPr>
          <p:txBody>
            <a:bodyPr lIns="50800" tIns="50800" rIns="50800" bIns="50800" rtlCol="0" anchor="ctr"/>
            <a:lstStyle/>
            <a:p>
              <a:pPr algn="ctr">
                <a:lnSpc>
                  <a:spcPts val="2100"/>
                </a:lnSpc>
              </a:pPr>
              <a:endParaRPr/>
            </a:p>
          </p:txBody>
        </p:sp>
      </p:grpSp>
      <p:sp>
        <p:nvSpPr>
          <p:cNvPr id="57" name="AutoShape 57"/>
          <p:cNvSpPr/>
          <p:nvPr/>
        </p:nvSpPr>
        <p:spPr>
          <a:xfrm>
            <a:off x="7994171" y="7924184"/>
            <a:ext cx="0" cy="462811"/>
          </a:xfrm>
          <a:prstGeom prst="line">
            <a:avLst/>
          </a:prstGeom>
          <a:ln w="38100" cap="flat">
            <a:solidFill>
              <a:srgbClr val="5BC6CB"/>
            </a:solidFill>
            <a:prstDash val="solid"/>
            <a:headEnd type="none" w="sm" len="sm"/>
            <a:tailEnd type="none" w="sm" len="sm"/>
          </a:ln>
        </p:spPr>
        <p:txBody>
          <a:bodyPr/>
          <a:lstStyle/>
          <a:p>
            <a:endParaRPr lang="en-US"/>
          </a:p>
        </p:txBody>
      </p:sp>
      <p:grpSp>
        <p:nvGrpSpPr>
          <p:cNvPr id="58" name="Group 58"/>
          <p:cNvGrpSpPr/>
          <p:nvPr/>
        </p:nvGrpSpPr>
        <p:grpSpPr>
          <a:xfrm rot="-10800000">
            <a:off x="7920281" y="7821862"/>
            <a:ext cx="147781" cy="147781"/>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61AB"/>
            </a:solidFill>
          </p:spPr>
          <p:txBody>
            <a:bodyPr/>
            <a:lstStyle/>
            <a:p>
              <a:endParaRPr lang="en-US"/>
            </a:p>
          </p:txBody>
        </p:sp>
        <p:sp>
          <p:nvSpPr>
            <p:cNvPr id="60" name="TextBox 60"/>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61" name="Freeform 61"/>
          <p:cNvSpPr/>
          <p:nvPr/>
        </p:nvSpPr>
        <p:spPr>
          <a:xfrm rot="-10800000">
            <a:off x="7377943" y="8179504"/>
            <a:ext cx="1241218" cy="676464"/>
          </a:xfrm>
          <a:custGeom>
            <a:avLst/>
            <a:gdLst/>
            <a:ahLst/>
            <a:cxnLst/>
            <a:rect l="l" t="t" r="r" b="b"/>
            <a:pathLst>
              <a:path w="1241218" h="676464">
                <a:moveTo>
                  <a:pt x="0" y="0"/>
                </a:moveTo>
                <a:lnTo>
                  <a:pt x="1241218" y="0"/>
                </a:lnTo>
                <a:lnTo>
                  <a:pt x="1241218" y="676464"/>
                </a:lnTo>
                <a:lnTo>
                  <a:pt x="0" y="676464"/>
                </a:lnTo>
                <a:lnTo>
                  <a:pt x="0" y="0"/>
                </a:lnTo>
                <a:close/>
              </a:path>
            </a:pathLst>
          </a:custGeom>
          <a:blipFill>
            <a:blip r:embed="rId3">
              <a:alphaModFix amt="25000"/>
            </a:blip>
            <a:stretch>
              <a:fillRect/>
            </a:stretch>
          </a:blipFill>
        </p:spPr>
        <p:txBody>
          <a:bodyPr/>
          <a:lstStyle/>
          <a:p>
            <a:endParaRPr lang="en-US"/>
          </a:p>
        </p:txBody>
      </p:sp>
      <p:grpSp>
        <p:nvGrpSpPr>
          <p:cNvPr id="62" name="Group 62"/>
          <p:cNvGrpSpPr/>
          <p:nvPr/>
        </p:nvGrpSpPr>
        <p:grpSpPr>
          <a:xfrm rot="-10800000">
            <a:off x="7369181" y="8386994"/>
            <a:ext cx="1249980" cy="839426"/>
            <a:chOff x="0" y="0"/>
            <a:chExt cx="339503" cy="227994"/>
          </a:xfrm>
        </p:grpSpPr>
        <p:sp>
          <p:nvSpPr>
            <p:cNvPr id="63" name="Freeform 63"/>
            <p:cNvSpPr/>
            <p:nvPr/>
          </p:nvSpPr>
          <p:spPr>
            <a:xfrm>
              <a:off x="0" y="0"/>
              <a:ext cx="339503" cy="227994"/>
            </a:xfrm>
            <a:custGeom>
              <a:avLst/>
              <a:gdLst/>
              <a:ahLst/>
              <a:cxnLst/>
              <a:rect l="l" t="t" r="r" b="b"/>
              <a:pathLst>
                <a:path w="339503" h="227994">
                  <a:moveTo>
                    <a:pt x="113997" y="0"/>
                  </a:moveTo>
                  <a:lnTo>
                    <a:pt x="225506" y="0"/>
                  </a:lnTo>
                  <a:cubicBezTo>
                    <a:pt x="288465" y="0"/>
                    <a:pt x="339503" y="51038"/>
                    <a:pt x="339503" y="113997"/>
                  </a:cubicBezTo>
                  <a:lnTo>
                    <a:pt x="339503" y="113997"/>
                  </a:lnTo>
                  <a:cubicBezTo>
                    <a:pt x="339503" y="144231"/>
                    <a:pt x="327493" y="173226"/>
                    <a:pt x="306114" y="194605"/>
                  </a:cubicBezTo>
                  <a:cubicBezTo>
                    <a:pt x="284735" y="215983"/>
                    <a:pt x="255740" y="227994"/>
                    <a:pt x="225506" y="227994"/>
                  </a:cubicBezTo>
                  <a:lnTo>
                    <a:pt x="113997" y="227994"/>
                  </a:lnTo>
                  <a:cubicBezTo>
                    <a:pt x="51038" y="227994"/>
                    <a:pt x="0" y="176956"/>
                    <a:pt x="0" y="113997"/>
                  </a:cubicBezTo>
                  <a:lnTo>
                    <a:pt x="0" y="113997"/>
                  </a:lnTo>
                  <a:cubicBezTo>
                    <a:pt x="0" y="51038"/>
                    <a:pt x="51038" y="0"/>
                    <a:pt x="113997" y="0"/>
                  </a:cubicBezTo>
                  <a:close/>
                </a:path>
              </a:pathLst>
            </a:custGeom>
            <a:solidFill>
              <a:srgbClr val="FFFFFF"/>
            </a:solidFill>
            <a:ln cap="rnd">
              <a:noFill/>
              <a:prstDash val="solid"/>
              <a:round/>
            </a:ln>
          </p:spPr>
          <p:txBody>
            <a:bodyPr/>
            <a:lstStyle/>
            <a:p>
              <a:endParaRPr lang="en-US"/>
            </a:p>
          </p:txBody>
        </p:sp>
        <p:sp>
          <p:nvSpPr>
            <p:cNvPr id="64" name="TextBox 64"/>
            <p:cNvSpPr txBox="1"/>
            <p:nvPr/>
          </p:nvSpPr>
          <p:spPr>
            <a:xfrm>
              <a:off x="0" y="-28575"/>
              <a:ext cx="339503" cy="256569"/>
            </a:xfrm>
            <a:prstGeom prst="rect">
              <a:avLst/>
            </a:prstGeom>
          </p:spPr>
          <p:txBody>
            <a:bodyPr lIns="50800" tIns="50800" rIns="50800" bIns="50800" rtlCol="0" anchor="ctr"/>
            <a:lstStyle/>
            <a:p>
              <a:pPr algn="ctr">
                <a:lnSpc>
                  <a:spcPts val="2100"/>
                </a:lnSpc>
              </a:pPr>
              <a:endParaRPr/>
            </a:p>
          </p:txBody>
        </p:sp>
      </p:grpSp>
      <p:sp>
        <p:nvSpPr>
          <p:cNvPr id="65" name="Freeform 65"/>
          <p:cNvSpPr/>
          <p:nvPr/>
        </p:nvSpPr>
        <p:spPr>
          <a:xfrm>
            <a:off x="7452094" y="8372779"/>
            <a:ext cx="1084155" cy="766498"/>
          </a:xfrm>
          <a:custGeom>
            <a:avLst/>
            <a:gdLst/>
            <a:ahLst/>
            <a:cxnLst/>
            <a:rect l="l" t="t" r="r" b="b"/>
            <a:pathLst>
              <a:path w="1084155" h="766498">
                <a:moveTo>
                  <a:pt x="0" y="0"/>
                </a:moveTo>
                <a:lnTo>
                  <a:pt x="1084155" y="0"/>
                </a:lnTo>
                <a:lnTo>
                  <a:pt x="1084155" y="766497"/>
                </a:lnTo>
                <a:lnTo>
                  <a:pt x="0" y="766497"/>
                </a:lnTo>
                <a:lnTo>
                  <a:pt x="0" y="0"/>
                </a:lnTo>
                <a:close/>
              </a:path>
            </a:pathLst>
          </a:custGeom>
          <a:blipFill>
            <a:blip r:embed="rId6"/>
            <a:stretch>
              <a:fillRect/>
            </a:stretch>
          </a:blipFill>
        </p:spPr>
        <p:txBody>
          <a:bodyPr/>
          <a:lstStyle/>
          <a:p>
            <a:endParaRPr lang="en-US"/>
          </a:p>
        </p:txBody>
      </p:sp>
      <p:sp>
        <p:nvSpPr>
          <p:cNvPr id="66" name="TextBox 66"/>
          <p:cNvSpPr txBox="1"/>
          <p:nvPr/>
        </p:nvSpPr>
        <p:spPr>
          <a:xfrm>
            <a:off x="7861509" y="9045681"/>
            <a:ext cx="274086" cy="166493"/>
          </a:xfrm>
          <a:prstGeom prst="rect">
            <a:avLst/>
          </a:prstGeom>
        </p:spPr>
        <p:txBody>
          <a:bodyPr lIns="0" tIns="0" rIns="0" bIns="0" rtlCol="0" anchor="t">
            <a:spAutoFit/>
          </a:bodyPr>
          <a:lstStyle/>
          <a:p>
            <a:pPr marL="0" lvl="0" indent="0" algn="ctr">
              <a:lnSpc>
                <a:spcPts val="1357"/>
              </a:lnSpc>
              <a:spcBef>
                <a:spcPct val="0"/>
              </a:spcBef>
            </a:pPr>
            <a:r>
              <a:rPr lang="en-US" sz="969" b="1" u="none" strike="noStrike">
                <a:solidFill>
                  <a:srgbClr val="1A1229"/>
                </a:solidFill>
                <a:latin typeface="Poppins Bold"/>
                <a:ea typeface="Poppins Bold"/>
                <a:cs typeface="Poppins Bold"/>
                <a:sym typeface="Poppins Bold"/>
              </a:rPr>
              <a:t>PRM</a:t>
            </a:r>
          </a:p>
        </p:txBody>
      </p:sp>
      <p:sp>
        <p:nvSpPr>
          <p:cNvPr id="67" name="AutoShape 67"/>
          <p:cNvSpPr/>
          <p:nvPr/>
        </p:nvSpPr>
        <p:spPr>
          <a:xfrm>
            <a:off x="16165173" y="7895331"/>
            <a:ext cx="0" cy="462811"/>
          </a:xfrm>
          <a:prstGeom prst="line">
            <a:avLst/>
          </a:prstGeom>
          <a:ln w="38100" cap="flat">
            <a:solidFill>
              <a:srgbClr val="5BC6CB"/>
            </a:solidFill>
            <a:prstDash val="solid"/>
            <a:headEnd type="none" w="sm" len="sm"/>
            <a:tailEnd type="none" w="sm" len="sm"/>
          </a:ln>
        </p:spPr>
        <p:txBody>
          <a:bodyPr/>
          <a:lstStyle/>
          <a:p>
            <a:endParaRPr lang="en-US"/>
          </a:p>
        </p:txBody>
      </p:sp>
      <p:grpSp>
        <p:nvGrpSpPr>
          <p:cNvPr id="68" name="Group 68"/>
          <p:cNvGrpSpPr/>
          <p:nvPr/>
        </p:nvGrpSpPr>
        <p:grpSpPr>
          <a:xfrm rot="-10800000">
            <a:off x="16091283" y="7812905"/>
            <a:ext cx="147781" cy="147781"/>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4EAF"/>
            </a:solidFill>
          </p:spPr>
          <p:txBody>
            <a:bodyPr/>
            <a:lstStyle/>
            <a:p>
              <a:endParaRPr lang="en-US"/>
            </a:p>
          </p:txBody>
        </p:sp>
        <p:sp>
          <p:nvSpPr>
            <p:cNvPr id="70" name="TextBox 70"/>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grpSp>
        <p:nvGrpSpPr>
          <p:cNvPr id="71" name="Group 71"/>
          <p:cNvGrpSpPr/>
          <p:nvPr/>
        </p:nvGrpSpPr>
        <p:grpSpPr>
          <a:xfrm rot="-10800000">
            <a:off x="15540183" y="8358142"/>
            <a:ext cx="1249980" cy="839426"/>
            <a:chOff x="0" y="0"/>
            <a:chExt cx="339503" cy="227994"/>
          </a:xfrm>
        </p:grpSpPr>
        <p:sp>
          <p:nvSpPr>
            <p:cNvPr id="72" name="Freeform 72"/>
            <p:cNvSpPr/>
            <p:nvPr/>
          </p:nvSpPr>
          <p:spPr>
            <a:xfrm>
              <a:off x="0" y="0"/>
              <a:ext cx="339503" cy="227994"/>
            </a:xfrm>
            <a:custGeom>
              <a:avLst/>
              <a:gdLst/>
              <a:ahLst/>
              <a:cxnLst/>
              <a:rect l="l" t="t" r="r" b="b"/>
              <a:pathLst>
                <a:path w="339503" h="227994">
                  <a:moveTo>
                    <a:pt x="113997" y="0"/>
                  </a:moveTo>
                  <a:lnTo>
                    <a:pt x="225506" y="0"/>
                  </a:lnTo>
                  <a:cubicBezTo>
                    <a:pt x="288465" y="0"/>
                    <a:pt x="339503" y="51038"/>
                    <a:pt x="339503" y="113997"/>
                  </a:cubicBezTo>
                  <a:lnTo>
                    <a:pt x="339503" y="113997"/>
                  </a:lnTo>
                  <a:cubicBezTo>
                    <a:pt x="339503" y="144231"/>
                    <a:pt x="327493" y="173226"/>
                    <a:pt x="306114" y="194605"/>
                  </a:cubicBezTo>
                  <a:cubicBezTo>
                    <a:pt x="284735" y="215983"/>
                    <a:pt x="255740" y="227994"/>
                    <a:pt x="225506" y="227994"/>
                  </a:cubicBezTo>
                  <a:lnTo>
                    <a:pt x="113997" y="227994"/>
                  </a:lnTo>
                  <a:cubicBezTo>
                    <a:pt x="51038" y="227994"/>
                    <a:pt x="0" y="176956"/>
                    <a:pt x="0" y="113997"/>
                  </a:cubicBezTo>
                  <a:lnTo>
                    <a:pt x="0" y="113997"/>
                  </a:lnTo>
                  <a:cubicBezTo>
                    <a:pt x="0" y="51038"/>
                    <a:pt x="51038" y="0"/>
                    <a:pt x="113997" y="0"/>
                  </a:cubicBezTo>
                  <a:close/>
                </a:path>
              </a:pathLst>
            </a:custGeom>
            <a:solidFill>
              <a:srgbClr val="FFFFFF"/>
            </a:solidFill>
            <a:ln cap="rnd">
              <a:noFill/>
              <a:prstDash val="solid"/>
              <a:round/>
            </a:ln>
          </p:spPr>
          <p:txBody>
            <a:bodyPr/>
            <a:lstStyle/>
            <a:p>
              <a:endParaRPr lang="en-US"/>
            </a:p>
          </p:txBody>
        </p:sp>
        <p:sp>
          <p:nvSpPr>
            <p:cNvPr id="73" name="TextBox 73"/>
            <p:cNvSpPr txBox="1"/>
            <p:nvPr/>
          </p:nvSpPr>
          <p:spPr>
            <a:xfrm>
              <a:off x="0" y="-28575"/>
              <a:ext cx="339503" cy="256569"/>
            </a:xfrm>
            <a:prstGeom prst="rect">
              <a:avLst/>
            </a:prstGeom>
          </p:spPr>
          <p:txBody>
            <a:bodyPr lIns="50800" tIns="50800" rIns="50800" bIns="50800" rtlCol="0" anchor="ctr"/>
            <a:lstStyle/>
            <a:p>
              <a:pPr algn="ctr">
                <a:lnSpc>
                  <a:spcPts val="2100"/>
                </a:lnSpc>
              </a:pPr>
              <a:endParaRPr/>
            </a:p>
          </p:txBody>
        </p:sp>
      </p:grpSp>
      <p:sp>
        <p:nvSpPr>
          <p:cNvPr id="74" name="AutoShape 74"/>
          <p:cNvSpPr/>
          <p:nvPr/>
        </p:nvSpPr>
        <p:spPr>
          <a:xfrm flipV="1">
            <a:off x="6883580" y="7415448"/>
            <a:ext cx="0" cy="462811"/>
          </a:xfrm>
          <a:prstGeom prst="line">
            <a:avLst/>
          </a:prstGeom>
          <a:ln w="38100" cap="flat">
            <a:solidFill>
              <a:srgbClr val="5BC6CB"/>
            </a:solidFill>
            <a:prstDash val="solid"/>
            <a:headEnd type="none" w="sm" len="sm"/>
            <a:tailEnd type="none" w="sm" len="sm"/>
          </a:ln>
        </p:spPr>
        <p:txBody>
          <a:bodyPr/>
          <a:lstStyle/>
          <a:p>
            <a:endParaRPr lang="en-US"/>
          </a:p>
        </p:txBody>
      </p:sp>
      <p:grpSp>
        <p:nvGrpSpPr>
          <p:cNvPr id="75" name="Group 75"/>
          <p:cNvGrpSpPr/>
          <p:nvPr/>
        </p:nvGrpSpPr>
        <p:grpSpPr>
          <a:xfrm>
            <a:off x="6809690" y="7812905"/>
            <a:ext cx="147781" cy="147781"/>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61AB"/>
            </a:solidFill>
          </p:spPr>
          <p:txBody>
            <a:bodyPr/>
            <a:lstStyle/>
            <a:p>
              <a:endParaRPr lang="en-US"/>
            </a:p>
          </p:txBody>
        </p:sp>
        <p:sp>
          <p:nvSpPr>
            <p:cNvPr id="77" name="TextBox 77"/>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78" name="Freeform 78"/>
          <p:cNvSpPr/>
          <p:nvPr/>
        </p:nvSpPr>
        <p:spPr>
          <a:xfrm>
            <a:off x="6258590" y="6946475"/>
            <a:ext cx="1241218" cy="676464"/>
          </a:xfrm>
          <a:custGeom>
            <a:avLst/>
            <a:gdLst/>
            <a:ahLst/>
            <a:cxnLst/>
            <a:rect l="l" t="t" r="r" b="b"/>
            <a:pathLst>
              <a:path w="1241218" h="676464">
                <a:moveTo>
                  <a:pt x="0" y="0"/>
                </a:moveTo>
                <a:lnTo>
                  <a:pt x="1241218" y="0"/>
                </a:lnTo>
                <a:lnTo>
                  <a:pt x="1241218" y="676464"/>
                </a:lnTo>
                <a:lnTo>
                  <a:pt x="0" y="676464"/>
                </a:lnTo>
                <a:lnTo>
                  <a:pt x="0" y="0"/>
                </a:lnTo>
                <a:close/>
              </a:path>
            </a:pathLst>
          </a:custGeom>
          <a:blipFill>
            <a:blip r:embed="rId3">
              <a:alphaModFix amt="25000"/>
            </a:blip>
            <a:stretch>
              <a:fillRect/>
            </a:stretch>
          </a:blipFill>
        </p:spPr>
        <p:txBody>
          <a:bodyPr/>
          <a:lstStyle/>
          <a:p>
            <a:endParaRPr lang="en-US"/>
          </a:p>
        </p:txBody>
      </p:sp>
      <p:grpSp>
        <p:nvGrpSpPr>
          <p:cNvPr id="79" name="Group 79"/>
          <p:cNvGrpSpPr/>
          <p:nvPr/>
        </p:nvGrpSpPr>
        <p:grpSpPr>
          <a:xfrm>
            <a:off x="6258590" y="6576022"/>
            <a:ext cx="1249980" cy="839426"/>
            <a:chOff x="0" y="0"/>
            <a:chExt cx="339503" cy="227994"/>
          </a:xfrm>
        </p:grpSpPr>
        <p:sp>
          <p:nvSpPr>
            <p:cNvPr id="80" name="Freeform 80"/>
            <p:cNvSpPr/>
            <p:nvPr/>
          </p:nvSpPr>
          <p:spPr>
            <a:xfrm>
              <a:off x="0" y="0"/>
              <a:ext cx="339503" cy="227994"/>
            </a:xfrm>
            <a:custGeom>
              <a:avLst/>
              <a:gdLst/>
              <a:ahLst/>
              <a:cxnLst/>
              <a:rect l="l" t="t" r="r" b="b"/>
              <a:pathLst>
                <a:path w="339503" h="227994">
                  <a:moveTo>
                    <a:pt x="113997" y="0"/>
                  </a:moveTo>
                  <a:lnTo>
                    <a:pt x="225506" y="0"/>
                  </a:lnTo>
                  <a:cubicBezTo>
                    <a:pt x="288465" y="0"/>
                    <a:pt x="339503" y="51038"/>
                    <a:pt x="339503" y="113997"/>
                  </a:cubicBezTo>
                  <a:lnTo>
                    <a:pt x="339503" y="113997"/>
                  </a:lnTo>
                  <a:cubicBezTo>
                    <a:pt x="339503" y="144231"/>
                    <a:pt x="327493" y="173226"/>
                    <a:pt x="306114" y="194605"/>
                  </a:cubicBezTo>
                  <a:cubicBezTo>
                    <a:pt x="284735" y="215983"/>
                    <a:pt x="255740" y="227994"/>
                    <a:pt x="225506" y="227994"/>
                  </a:cubicBezTo>
                  <a:lnTo>
                    <a:pt x="113997" y="227994"/>
                  </a:lnTo>
                  <a:cubicBezTo>
                    <a:pt x="51038" y="227994"/>
                    <a:pt x="0" y="176956"/>
                    <a:pt x="0" y="113997"/>
                  </a:cubicBezTo>
                  <a:lnTo>
                    <a:pt x="0" y="113997"/>
                  </a:lnTo>
                  <a:cubicBezTo>
                    <a:pt x="0" y="51038"/>
                    <a:pt x="51038" y="0"/>
                    <a:pt x="113997" y="0"/>
                  </a:cubicBezTo>
                  <a:close/>
                </a:path>
              </a:pathLst>
            </a:custGeom>
            <a:solidFill>
              <a:srgbClr val="FFFFFF"/>
            </a:solidFill>
            <a:ln cap="rnd">
              <a:noFill/>
              <a:prstDash val="solid"/>
              <a:round/>
            </a:ln>
          </p:spPr>
          <p:txBody>
            <a:bodyPr/>
            <a:lstStyle/>
            <a:p>
              <a:endParaRPr lang="en-US"/>
            </a:p>
          </p:txBody>
        </p:sp>
        <p:sp>
          <p:nvSpPr>
            <p:cNvPr id="81" name="TextBox 81"/>
            <p:cNvSpPr txBox="1"/>
            <p:nvPr/>
          </p:nvSpPr>
          <p:spPr>
            <a:xfrm>
              <a:off x="0" y="-28575"/>
              <a:ext cx="339503" cy="256569"/>
            </a:xfrm>
            <a:prstGeom prst="rect">
              <a:avLst/>
            </a:prstGeom>
          </p:spPr>
          <p:txBody>
            <a:bodyPr lIns="50800" tIns="50800" rIns="50800" bIns="50800" rtlCol="0" anchor="ctr"/>
            <a:lstStyle/>
            <a:p>
              <a:pPr algn="ctr">
                <a:lnSpc>
                  <a:spcPts val="2100"/>
                </a:lnSpc>
              </a:pPr>
              <a:endParaRPr/>
            </a:p>
          </p:txBody>
        </p:sp>
      </p:grpSp>
      <p:sp>
        <p:nvSpPr>
          <p:cNvPr id="82" name="AutoShape 82"/>
          <p:cNvSpPr/>
          <p:nvPr/>
        </p:nvSpPr>
        <p:spPr>
          <a:xfrm flipV="1">
            <a:off x="15054582" y="7415448"/>
            <a:ext cx="0" cy="462811"/>
          </a:xfrm>
          <a:prstGeom prst="line">
            <a:avLst/>
          </a:prstGeom>
          <a:ln w="38100" cap="flat">
            <a:solidFill>
              <a:srgbClr val="5BC6CB"/>
            </a:solidFill>
            <a:prstDash val="solid"/>
            <a:headEnd type="none" w="sm" len="sm"/>
            <a:tailEnd type="none" w="sm" len="sm"/>
          </a:ln>
        </p:spPr>
        <p:txBody>
          <a:bodyPr/>
          <a:lstStyle/>
          <a:p>
            <a:endParaRPr lang="en-US"/>
          </a:p>
        </p:txBody>
      </p:sp>
      <p:grpSp>
        <p:nvGrpSpPr>
          <p:cNvPr id="83" name="Group 83"/>
          <p:cNvGrpSpPr/>
          <p:nvPr/>
        </p:nvGrpSpPr>
        <p:grpSpPr>
          <a:xfrm>
            <a:off x="14980692" y="7812905"/>
            <a:ext cx="147781" cy="147781"/>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4EAF"/>
            </a:solidFill>
          </p:spPr>
          <p:txBody>
            <a:bodyPr/>
            <a:lstStyle/>
            <a:p>
              <a:endParaRPr lang="en-US"/>
            </a:p>
          </p:txBody>
        </p:sp>
        <p:sp>
          <p:nvSpPr>
            <p:cNvPr id="85" name="TextBox 85"/>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86" name="Freeform 86"/>
          <p:cNvSpPr/>
          <p:nvPr/>
        </p:nvSpPr>
        <p:spPr>
          <a:xfrm>
            <a:off x="14249345" y="6790810"/>
            <a:ext cx="1610474" cy="877708"/>
          </a:xfrm>
          <a:custGeom>
            <a:avLst/>
            <a:gdLst/>
            <a:ahLst/>
            <a:cxnLst/>
            <a:rect l="l" t="t" r="r" b="b"/>
            <a:pathLst>
              <a:path w="1610474" h="877708">
                <a:moveTo>
                  <a:pt x="0" y="0"/>
                </a:moveTo>
                <a:lnTo>
                  <a:pt x="1610474" y="0"/>
                </a:lnTo>
                <a:lnTo>
                  <a:pt x="1610474" y="877708"/>
                </a:lnTo>
                <a:lnTo>
                  <a:pt x="0" y="877708"/>
                </a:lnTo>
                <a:lnTo>
                  <a:pt x="0" y="0"/>
                </a:lnTo>
                <a:close/>
              </a:path>
            </a:pathLst>
          </a:custGeom>
          <a:blipFill>
            <a:blip r:embed="rId3">
              <a:alphaModFix amt="25000"/>
            </a:blip>
            <a:stretch>
              <a:fillRect/>
            </a:stretch>
          </a:blipFill>
        </p:spPr>
        <p:txBody>
          <a:bodyPr/>
          <a:lstStyle/>
          <a:p>
            <a:endParaRPr lang="en-US"/>
          </a:p>
        </p:txBody>
      </p:sp>
      <p:grpSp>
        <p:nvGrpSpPr>
          <p:cNvPr id="87" name="Group 87"/>
          <p:cNvGrpSpPr/>
          <p:nvPr/>
        </p:nvGrpSpPr>
        <p:grpSpPr>
          <a:xfrm>
            <a:off x="14169996" y="6576022"/>
            <a:ext cx="1769173" cy="839426"/>
            <a:chOff x="0" y="0"/>
            <a:chExt cx="480519" cy="227994"/>
          </a:xfrm>
        </p:grpSpPr>
        <p:sp>
          <p:nvSpPr>
            <p:cNvPr id="88" name="Freeform 88"/>
            <p:cNvSpPr/>
            <p:nvPr/>
          </p:nvSpPr>
          <p:spPr>
            <a:xfrm>
              <a:off x="0" y="0"/>
              <a:ext cx="480519" cy="227994"/>
            </a:xfrm>
            <a:custGeom>
              <a:avLst/>
              <a:gdLst/>
              <a:ahLst/>
              <a:cxnLst/>
              <a:rect l="l" t="t" r="r" b="b"/>
              <a:pathLst>
                <a:path w="480519" h="227994">
                  <a:moveTo>
                    <a:pt x="113997" y="0"/>
                  </a:moveTo>
                  <a:lnTo>
                    <a:pt x="366522" y="0"/>
                  </a:lnTo>
                  <a:cubicBezTo>
                    <a:pt x="429481" y="0"/>
                    <a:pt x="480519" y="51038"/>
                    <a:pt x="480519" y="113997"/>
                  </a:cubicBezTo>
                  <a:lnTo>
                    <a:pt x="480519" y="113997"/>
                  </a:lnTo>
                  <a:cubicBezTo>
                    <a:pt x="480519" y="144231"/>
                    <a:pt x="468509" y="173226"/>
                    <a:pt x="447130" y="194605"/>
                  </a:cubicBezTo>
                  <a:cubicBezTo>
                    <a:pt x="425752" y="215983"/>
                    <a:pt x="396756" y="227994"/>
                    <a:pt x="366522" y="227994"/>
                  </a:cubicBezTo>
                  <a:lnTo>
                    <a:pt x="113997" y="227994"/>
                  </a:lnTo>
                  <a:cubicBezTo>
                    <a:pt x="51038" y="227994"/>
                    <a:pt x="0" y="176956"/>
                    <a:pt x="0" y="113997"/>
                  </a:cubicBezTo>
                  <a:lnTo>
                    <a:pt x="0" y="113997"/>
                  </a:lnTo>
                  <a:cubicBezTo>
                    <a:pt x="0" y="51038"/>
                    <a:pt x="51038" y="0"/>
                    <a:pt x="113997" y="0"/>
                  </a:cubicBezTo>
                  <a:close/>
                </a:path>
              </a:pathLst>
            </a:custGeom>
            <a:solidFill>
              <a:srgbClr val="FFFFFF"/>
            </a:solidFill>
            <a:ln cap="rnd">
              <a:noFill/>
              <a:prstDash val="solid"/>
              <a:round/>
            </a:ln>
          </p:spPr>
          <p:txBody>
            <a:bodyPr/>
            <a:lstStyle/>
            <a:p>
              <a:endParaRPr lang="en-US"/>
            </a:p>
          </p:txBody>
        </p:sp>
        <p:sp>
          <p:nvSpPr>
            <p:cNvPr id="89" name="TextBox 89"/>
            <p:cNvSpPr txBox="1"/>
            <p:nvPr/>
          </p:nvSpPr>
          <p:spPr>
            <a:xfrm>
              <a:off x="0" y="-28575"/>
              <a:ext cx="480519" cy="256569"/>
            </a:xfrm>
            <a:prstGeom prst="rect">
              <a:avLst/>
            </a:prstGeom>
          </p:spPr>
          <p:txBody>
            <a:bodyPr lIns="50800" tIns="50800" rIns="50800" bIns="50800" rtlCol="0" anchor="ctr"/>
            <a:lstStyle/>
            <a:p>
              <a:pPr algn="ctr">
                <a:lnSpc>
                  <a:spcPts val="2100"/>
                </a:lnSpc>
              </a:pPr>
              <a:endParaRPr/>
            </a:p>
          </p:txBody>
        </p:sp>
      </p:grpSp>
      <p:sp>
        <p:nvSpPr>
          <p:cNvPr id="90" name="AutoShape 90"/>
          <p:cNvSpPr/>
          <p:nvPr/>
        </p:nvSpPr>
        <p:spPr>
          <a:xfrm>
            <a:off x="5781441" y="7909968"/>
            <a:ext cx="0" cy="462811"/>
          </a:xfrm>
          <a:prstGeom prst="line">
            <a:avLst/>
          </a:prstGeom>
          <a:ln w="38100" cap="flat">
            <a:solidFill>
              <a:srgbClr val="5BC6CB"/>
            </a:solidFill>
            <a:prstDash val="solid"/>
            <a:headEnd type="none" w="sm" len="sm"/>
            <a:tailEnd type="none" w="sm" len="sm"/>
          </a:ln>
        </p:spPr>
        <p:txBody>
          <a:bodyPr/>
          <a:lstStyle/>
          <a:p>
            <a:endParaRPr lang="en-US"/>
          </a:p>
        </p:txBody>
      </p:sp>
      <p:grpSp>
        <p:nvGrpSpPr>
          <p:cNvPr id="91" name="Group 91"/>
          <p:cNvGrpSpPr/>
          <p:nvPr/>
        </p:nvGrpSpPr>
        <p:grpSpPr>
          <a:xfrm rot="-10800000">
            <a:off x="5707551" y="7827542"/>
            <a:ext cx="147781" cy="147781"/>
            <a:chOff x="0" y="0"/>
            <a:chExt cx="812800" cy="812800"/>
          </a:xfrm>
        </p:grpSpPr>
        <p:sp>
          <p:nvSpPr>
            <p:cNvPr id="92"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61AB"/>
            </a:solidFill>
          </p:spPr>
          <p:txBody>
            <a:bodyPr/>
            <a:lstStyle/>
            <a:p>
              <a:endParaRPr lang="en-US"/>
            </a:p>
          </p:txBody>
        </p:sp>
        <p:sp>
          <p:nvSpPr>
            <p:cNvPr id="93" name="TextBox 93"/>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94" name="Freeform 94"/>
          <p:cNvSpPr/>
          <p:nvPr/>
        </p:nvSpPr>
        <p:spPr>
          <a:xfrm rot="-10800000">
            <a:off x="5065355" y="8151073"/>
            <a:ext cx="1470128" cy="801220"/>
          </a:xfrm>
          <a:custGeom>
            <a:avLst/>
            <a:gdLst/>
            <a:ahLst/>
            <a:cxnLst/>
            <a:rect l="l" t="t" r="r" b="b"/>
            <a:pathLst>
              <a:path w="1470128" h="801220">
                <a:moveTo>
                  <a:pt x="0" y="0"/>
                </a:moveTo>
                <a:lnTo>
                  <a:pt x="1470128" y="0"/>
                </a:lnTo>
                <a:lnTo>
                  <a:pt x="1470128" y="801219"/>
                </a:lnTo>
                <a:lnTo>
                  <a:pt x="0" y="801219"/>
                </a:lnTo>
                <a:lnTo>
                  <a:pt x="0" y="0"/>
                </a:lnTo>
                <a:close/>
              </a:path>
            </a:pathLst>
          </a:custGeom>
          <a:blipFill>
            <a:blip r:embed="rId3">
              <a:alphaModFix amt="25000"/>
            </a:blip>
            <a:stretch>
              <a:fillRect/>
            </a:stretch>
          </a:blipFill>
        </p:spPr>
        <p:txBody>
          <a:bodyPr/>
          <a:lstStyle/>
          <a:p>
            <a:endParaRPr lang="en-US"/>
          </a:p>
        </p:txBody>
      </p:sp>
      <p:grpSp>
        <p:nvGrpSpPr>
          <p:cNvPr id="95" name="Group 95"/>
          <p:cNvGrpSpPr/>
          <p:nvPr/>
        </p:nvGrpSpPr>
        <p:grpSpPr>
          <a:xfrm rot="-10800000">
            <a:off x="4961838" y="8372779"/>
            <a:ext cx="1639206" cy="839426"/>
            <a:chOff x="0" y="0"/>
            <a:chExt cx="445219" cy="227994"/>
          </a:xfrm>
        </p:grpSpPr>
        <p:sp>
          <p:nvSpPr>
            <p:cNvPr id="96" name="Freeform 96"/>
            <p:cNvSpPr/>
            <p:nvPr/>
          </p:nvSpPr>
          <p:spPr>
            <a:xfrm>
              <a:off x="0" y="0"/>
              <a:ext cx="445219" cy="227994"/>
            </a:xfrm>
            <a:custGeom>
              <a:avLst/>
              <a:gdLst/>
              <a:ahLst/>
              <a:cxnLst/>
              <a:rect l="l" t="t" r="r" b="b"/>
              <a:pathLst>
                <a:path w="445219" h="227994">
                  <a:moveTo>
                    <a:pt x="113997" y="0"/>
                  </a:moveTo>
                  <a:lnTo>
                    <a:pt x="331222" y="0"/>
                  </a:lnTo>
                  <a:cubicBezTo>
                    <a:pt x="361456" y="0"/>
                    <a:pt x="390452" y="12010"/>
                    <a:pt x="411830" y="33389"/>
                  </a:cubicBezTo>
                  <a:cubicBezTo>
                    <a:pt x="433209" y="54767"/>
                    <a:pt x="445219" y="83763"/>
                    <a:pt x="445219" y="113997"/>
                  </a:cubicBezTo>
                  <a:lnTo>
                    <a:pt x="445219" y="113997"/>
                  </a:lnTo>
                  <a:cubicBezTo>
                    <a:pt x="445219" y="176956"/>
                    <a:pt x="394181" y="227994"/>
                    <a:pt x="331222" y="227994"/>
                  </a:cubicBezTo>
                  <a:lnTo>
                    <a:pt x="113997" y="227994"/>
                  </a:lnTo>
                  <a:cubicBezTo>
                    <a:pt x="51038" y="227994"/>
                    <a:pt x="0" y="176956"/>
                    <a:pt x="0" y="113997"/>
                  </a:cubicBezTo>
                  <a:lnTo>
                    <a:pt x="0" y="113997"/>
                  </a:lnTo>
                  <a:cubicBezTo>
                    <a:pt x="0" y="51038"/>
                    <a:pt x="51038" y="0"/>
                    <a:pt x="113997" y="0"/>
                  </a:cubicBezTo>
                  <a:close/>
                </a:path>
              </a:pathLst>
            </a:custGeom>
            <a:solidFill>
              <a:srgbClr val="FFFFFF"/>
            </a:solidFill>
            <a:ln cap="rnd">
              <a:noFill/>
              <a:prstDash val="solid"/>
              <a:round/>
            </a:ln>
          </p:spPr>
          <p:txBody>
            <a:bodyPr/>
            <a:lstStyle/>
            <a:p>
              <a:endParaRPr lang="en-US"/>
            </a:p>
          </p:txBody>
        </p:sp>
        <p:sp>
          <p:nvSpPr>
            <p:cNvPr id="97" name="TextBox 97"/>
            <p:cNvSpPr txBox="1"/>
            <p:nvPr/>
          </p:nvSpPr>
          <p:spPr>
            <a:xfrm>
              <a:off x="0" y="-28575"/>
              <a:ext cx="445219" cy="256569"/>
            </a:xfrm>
            <a:prstGeom prst="rect">
              <a:avLst/>
            </a:prstGeom>
          </p:spPr>
          <p:txBody>
            <a:bodyPr lIns="50800" tIns="50800" rIns="50800" bIns="50800" rtlCol="0" anchor="ctr"/>
            <a:lstStyle/>
            <a:p>
              <a:pPr algn="ctr">
                <a:lnSpc>
                  <a:spcPts val="2100"/>
                </a:lnSpc>
              </a:pPr>
              <a:endParaRPr/>
            </a:p>
          </p:txBody>
        </p:sp>
      </p:grpSp>
      <p:sp>
        <p:nvSpPr>
          <p:cNvPr id="98" name="Freeform 98"/>
          <p:cNvSpPr/>
          <p:nvPr/>
        </p:nvSpPr>
        <p:spPr>
          <a:xfrm>
            <a:off x="6406431" y="6848349"/>
            <a:ext cx="973652" cy="196252"/>
          </a:xfrm>
          <a:custGeom>
            <a:avLst/>
            <a:gdLst/>
            <a:ahLst/>
            <a:cxnLst/>
            <a:rect l="l" t="t" r="r" b="b"/>
            <a:pathLst>
              <a:path w="973652" h="196252">
                <a:moveTo>
                  <a:pt x="0" y="0"/>
                </a:moveTo>
                <a:lnTo>
                  <a:pt x="973651" y="0"/>
                </a:lnTo>
                <a:lnTo>
                  <a:pt x="973651" y="196252"/>
                </a:lnTo>
                <a:lnTo>
                  <a:pt x="0" y="196252"/>
                </a:lnTo>
                <a:lnTo>
                  <a:pt x="0" y="0"/>
                </a:lnTo>
                <a:close/>
              </a:path>
            </a:pathLst>
          </a:custGeom>
          <a:blipFill>
            <a:blip r:embed="rId7"/>
            <a:stretch>
              <a:fillRect/>
            </a:stretch>
          </a:blipFill>
        </p:spPr>
        <p:txBody>
          <a:bodyPr/>
          <a:lstStyle/>
          <a:p>
            <a:endParaRPr lang="en-US"/>
          </a:p>
        </p:txBody>
      </p:sp>
      <p:sp>
        <p:nvSpPr>
          <p:cNvPr id="99" name="Freeform 99"/>
          <p:cNvSpPr/>
          <p:nvPr/>
        </p:nvSpPr>
        <p:spPr>
          <a:xfrm>
            <a:off x="12340501" y="6848349"/>
            <a:ext cx="973652" cy="196252"/>
          </a:xfrm>
          <a:custGeom>
            <a:avLst/>
            <a:gdLst/>
            <a:ahLst/>
            <a:cxnLst/>
            <a:rect l="l" t="t" r="r" b="b"/>
            <a:pathLst>
              <a:path w="973652" h="196252">
                <a:moveTo>
                  <a:pt x="0" y="0"/>
                </a:moveTo>
                <a:lnTo>
                  <a:pt x="973652" y="0"/>
                </a:lnTo>
                <a:lnTo>
                  <a:pt x="973652" y="196252"/>
                </a:lnTo>
                <a:lnTo>
                  <a:pt x="0" y="196252"/>
                </a:lnTo>
                <a:lnTo>
                  <a:pt x="0" y="0"/>
                </a:lnTo>
                <a:close/>
              </a:path>
            </a:pathLst>
          </a:custGeom>
          <a:blipFill>
            <a:blip r:embed="rId7"/>
            <a:stretch>
              <a:fillRect/>
            </a:stretch>
          </a:blipFill>
        </p:spPr>
        <p:txBody>
          <a:bodyPr/>
          <a:lstStyle/>
          <a:p>
            <a:endParaRPr lang="en-US"/>
          </a:p>
        </p:txBody>
      </p:sp>
      <p:sp>
        <p:nvSpPr>
          <p:cNvPr id="100" name="AutoShape 100"/>
          <p:cNvSpPr/>
          <p:nvPr/>
        </p:nvSpPr>
        <p:spPr>
          <a:xfrm>
            <a:off x="13952443" y="7909968"/>
            <a:ext cx="0" cy="462811"/>
          </a:xfrm>
          <a:prstGeom prst="line">
            <a:avLst/>
          </a:prstGeom>
          <a:ln w="38100" cap="flat">
            <a:solidFill>
              <a:srgbClr val="5BC6CB"/>
            </a:solidFill>
            <a:prstDash val="solid"/>
            <a:headEnd type="none" w="sm" len="sm"/>
            <a:tailEnd type="none" w="sm" len="sm"/>
          </a:ln>
        </p:spPr>
        <p:txBody>
          <a:bodyPr/>
          <a:lstStyle/>
          <a:p>
            <a:endParaRPr lang="en-US"/>
          </a:p>
        </p:txBody>
      </p:sp>
      <p:grpSp>
        <p:nvGrpSpPr>
          <p:cNvPr id="101" name="Group 101"/>
          <p:cNvGrpSpPr/>
          <p:nvPr/>
        </p:nvGrpSpPr>
        <p:grpSpPr>
          <a:xfrm rot="-10800000">
            <a:off x="13878553" y="7827542"/>
            <a:ext cx="147781" cy="147781"/>
            <a:chOff x="0" y="0"/>
            <a:chExt cx="812800" cy="812800"/>
          </a:xfrm>
        </p:grpSpPr>
        <p:sp>
          <p:nvSpPr>
            <p:cNvPr id="102" name="Freeform 10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4EAF"/>
            </a:solidFill>
          </p:spPr>
          <p:txBody>
            <a:bodyPr/>
            <a:lstStyle/>
            <a:p>
              <a:endParaRPr lang="en-US"/>
            </a:p>
          </p:txBody>
        </p:sp>
        <p:sp>
          <p:nvSpPr>
            <p:cNvPr id="103" name="TextBox 103"/>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104" name="Freeform 104"/>
          <p:cNvSpPr/>
          <p:nvPr/>
        </p:nvSpPr>
        <p:spPr>
          <a:xfrm rot="-10800000">
            <a:off x="13212065" y="8165288"/>
            <a:ext cx="1507486" cy="821580"/>
          </a:xfrm>
          <a:custGeom>
            <a:avLst/>
            <a:gdLst/>
            <a:ahLst/>
            <a:cxnLst/>
            <a:rect l="l" t="t" r="r" b="b"/>
            <a:pathLst>
              <a:path w="1507486" h="821580">
                <a:moveTo>
                  <a:pt x="0" y="0"/>
                </a:moveTo>
                <a:lnTo>
                  <a:pt x="1507486" y="0"/>
                </a:lnTo>
                <a:lnTo>
                  <a:pt x="1507486" y="821580"/>
                </a:lnTo>
                <a:lnTo>
                  <a:pt x="0" y="821580"/>
                </a:lnTo>
                <a:lnTo>
                  <a:pt x="0" y="0"/>
                </a:lnTo>
                <a:close/>
              </a:path>
            </a:pathLst>
          </a:custGeom>
          <a:blipFill>
            <a:blip r:embed="rId3">
              <a:alphaModFix amt="25000"/>
            </a:blip>
            <a:stretch>
              <a:fillRect/>
            </a:stretch>
          </a:blipFill>
        </p:spPr>
        <p:txBody>
          <a:bodyPr/>
          <a:lstStyle/>
          <a:p>
            <a:endParaRPr lang="en-US"/>
          </a:p>
        </p:txBody>
      </p:sp>
      <p:sp>
        <p:nvSpPr>
          <p:cNvPr id="105" name="Freeform 105"/>
          <p:cNvSpPr/>
          <p:nvPr/>
        </p:nvSpPr>
        <p:spPr>
          <a:xfrm>
            <a:off x="15623096" y="8338931"/>
            <a:ext cx="1084155" cy="766498"/>
          </a:xfrm>
          <a:custGeom>
            <a:avLst/>
            <a:gdLst/>
            <a:ahLst/>
            <a:cxnLst/>
            <a:rect l="l" t="t" r="r" b="b"/>
            <a:pathLst>
              <a:path w="1084155" h="766498">
                <a:moveTo>
                  <a:pt x="0" y="0"/>
                </a:moveTo>
                <a:lnTo>
                  <a:pt x="1084155" y="0"/>
                </a:lnTo>
                <a:lnTo>
                  <a:pt x="1084155" y="766497"/>
                </a:lnTo>
                <a:lnTo>
                  <a:pt x="0" y="766497"/>
                </a:lnTo>
                <a:lnTo>
                  <a:pt x="0" y="0"/>
                </a:lnTo>
                <a:close/>
              </a:path>
            </a:pathLst>
          </a:custGeom>
          <a:blipFill>
            <a:blip r:embed="rId6"/>
            <a:stretch>
              <a:fillRect/>
            </a:stretch>
          </a:blipFill>
        </p:spPr>
        <p:txBody>
          <a:bodyPr/>
          <a:lstStyle/>
          <a:p>
            <a:endParaRPr lang="en-US"/>
          </a:p>
        </p:txBody>
      </p:sp>
      <p:sp>
        <p:nvSpPr>
          <p:cNvPr id="106" name="TextBox 106"/>
          <p:cNvSpPr txBox="1"/>
          <p:nvPr/>
        </p:nvSpPr>
        <p:spPr>
          <a:xfrm>
            <a:off x="16032511" y="9011833"/>
            <a:ext cx="274086" cy="166493"/>
          </a:xfrm>
          <a:prstGeom prst="rect">
            <a:avLst/>
          </a:prstGeom>
        </p:spPr>
        <p:txBody>
          <a:bodyPr lIns="0" tIns="0" rIns="0" bIns="0" rtlCol="0" anchor="t">
            <a:spAutoFit/>
          </a:bodyPr>
          <a:lstStyle/>
          <a:p>
            <a:pPr marL="0" lvl="0" indent="0" algn="ctr">
              <a:lnSpc>
                <a:spcPts val="1357"/>
              </a:lnSpc>
              <a:spcBef>
                <a:spcPct val="0"/>
              </a:spcBef>
            </a:pPr>
            <a:r>
              <a:rPr lang="en-US" sz="969" b="1" u="none" strike="noStrike">
                <a:solidFill>
                  <a:srgbClr val="1A1229"/>
                </a:solidFill>
                <a:latin typeface="Poppins Bold"/>
                <a:ea typeface="Poppins Bold"/>
                <a:cs typeface="Poppins Bold"/>
                <a:sym typeface="Poppins Bold"/>
              </a:rPr>
              <a:t>PRM</a:t>
            </a:r>
          </a:p>
        </p:txBody>
      </p:sp>
      <p:sp>
        <p:nvSpPr>
          <p:cNvPr id="107" name="Freeform 107"/>
          <p:cNvSpPr/>
          <p:nvPr/>
        </p:nvSpPr>
        <p:spPr>
          <a:xfrm rot="-10800000">
            <a:off x="11151515" y="8165288"/>
            <a:ext cx="1241218" cy="676464"/>
          </a:xfrm>
          <a:custGeom>
            <a:avLst/>
            <a:gdLst/>
            <a:ahLst/>
            <a:cxnLst/>
            <a:rect l="l" t="t" r="r" b="b"/>
            <a:pathLst>
              <a:path w="1241218" h="676464">
                <a:moveTo>
                  <a:pt x="0" y="0"/>
                </a:moveTo>
                <a:lnTo>
                  <a:pt x="1241218" y="0"/>
                </a:lnTo>
                <a:lnTo>
                  <a:pt x="1241218" y="676464"/>
                </a:lnTo>
                <a:lnTo>
                  <a:pt x="0" y="676464"/>
                </a:lnTo>
                <a:lnTo>
                  <a:pt x="0" y="0"/>
                </a:lnTo>
                <a:close/>
              </a:path>
            </a:pathLst>
          </a:custGeom>
          <a:blipFill>
            <a:blip r:embed="rId3">
              <a:alphaModFix amt="25000"/>
            </a:blip>
            <a:stretch>
              <a:fillRect/>
            </a:stretch>
          </a:blipFill>
        </p:spPr>
        <p:txBody>
          <a:bodyPr/>
          <a:lstStyle/>
          <a:p>
            <a:endParaRPr lang="en-US"/>
          </a:p>
        </p:txBody>
      </p:sp>
      <p:grpSp>
        <p:nvGrpSpPr>
          <p:cNvPr id="108" name="Group 108"/>
          <p:cNvGrpSpPr/>
          <p:nvPr/>
        </p:nvGrpSpPr>
        <p:grpSpPr>
          <a:xfrm rot="-10800000">
            <a:off x="13185336" y="8372779"/>
            <a:ext cx="1534215" cy="839426"/>
            <a:chOff x="0" y="0"/>
            <a:chExt cx="416703" cy="227994"/>
          </a:xfrm>
        </p:grpSpPr>
        <p:sp>
          <p:nvSpPr>
            <p:cNvPr id="109" name="Freeform 109"/>
            <p:cNvSpPr/>
            <p:nvPr/>
          </p:nvSpPr>
          <p:spPr>
            <a:xfrm>
              <a:off x="0" y="0"/>
              <a:ext cx="416703" cy="227994"/>
            </a:xfrm>
            <a:custGeom>
              <a:avLst/>
              <a:gdLst/>
              <a:ahLst/>
              <a:cxnLst/>
              <a:rect l="l" t="t" r="r" b="b"/>
              <a:pathLst>
                <a:path w="416703" h="227994">
                  <a:moveTo>
                    <a:pt x="113997" y="0"/>
                  </a:moveTo>
                  <a:lnTo>
                    <a:pt x="302706" y="0"/>
                  </a:lnTo>
                  <a:cubicBezTo>
                    <a:pt x="332940" y="0"/>
                    <a:pt x="361936" y="12010"/>
                    <a:pt x="383314" y="33389"/>
                  </a:cubicBezTo>
                  <a:cubicBezTo>
                    <a:pt x="404693" y="54767"/>
                    <a:pt x="416703" y="83763"/>
                    <a:pt x="416703" y="113997"/>
                  </a:cubicBezTo>
                  <a:lnTo>
                    <a:pt x="416703" y="113997"/>
                  </a:lnTo>
                  <a:cubicBezTo>
                    <a:pt x="416703" y="176956"/>
                    <a:pt x="365665" y="227994"/>
                    <a:pt x="302706" y="227994"/>
                  </a:cubicBezTo>
                  <a:lnTo>
                    <a:pt x="113997" y="227994"/>
                  </a:lnTo>
                  <a:cubicBezTo>
                    <a:pt x="51038" y="227994"/>
                    <a:pt x="0" y="176956"/>
                    <a:pt x="0" y="113997"/>
                  </a:cubicBezTo>
                  <a:lnTo>
                    <a:pt x="0" y="113997"/>
                  </a:lnTo>
                  <a:cubicBezTo>
                    <a:pt x="0" y="51038"/>
                    <a:pt x="51038" y="0"/>
                    <a:pt x="113997" y="0"/>
                  </a:cubicBezTo>
                  <a:close/>
                </a:path>
              </a:pathLst>
            </a:custGeom>
            <a:solidFill>
              <a:srgbClr val="FFFFFF"/>
            </a:solidFill>
            <a:ln cap="rnd">
              <a:noFill/>
              <a:prstDash val="solid"/>
              <a:round/>
            </a:ln>
          </p:spPr>
          <p:txBody>
            <a:bodyPr/>
            <a:lstStyle/>
            <a:p>
              <a:endParaRPr lang="en-US"/>
            </a:p>
          </p:txBody>
        </p:sp>
        <p:sp>
          <p:nvSpPr>
            <p:cNvPr id="110" name="TextBox 110"/>
            <p:cNvSpPr txBox="1"/>
            <p:nvPr/>
          </p:nvSpPr>
          <p:spPr>
            <a:xfrm>
              <a:off x="0" y="-28575"/>
              <a:ext cx="416703" cy="256569"/>
            </a:xfrm>
            <a:prstGeom prst="rect">
              <a:avLst/>
            </a:prstGeom>
          </p:spPr>
          <p:txBody>
            <a:bodyPr lIns="50800" tIns="50800" rIns="50800" bIns="50800" rtlCol="0" anchor="ctr"/>
            <a:lstStyle/>
            <a:p>
              <a:pPr algn="ctr">
                <a:lnSpc>
                  <a:spcPts val="2100"/>
                </a:lnSpc>
              </a:pPr>
              <a:endParaRPr/>
            </a:p>
          </p:txBody>
        </p:sp>
      </p:grpSp>
      <p:sp>
        <p:nvSpPr>
          <p:cNvPr id="111" name="AutoShape 111"/>
          <p:cNvSpPr/>
          <p:nvPr/>
        </p:nvSpPr>
        <p:spPr>
          <a:xfrm>
            <a:off x="3606667" y="7895752"/>
            <a:ext cx="0" cy="462811"/>
          </a:xfrm>
          <a:prstGeom prst="line">
            <a:avLst/>
          </a:prstGeom>
          <a:ln w="38100" cap="flat">
            <a:solidFill>
              <a:srgbClr val="5BC6CB"/>
            </a:solidFill>
            <a:prstDash val="solid"/>
            <a:headEnd type="none" w="sm" len="sm"/>
            <a:tailEnd type="none" w="sm" len="sm"/>
          </a:ln>
        </p:spPr>
        <p:txBody>
          <a:bodyPr/>
          <a:lstStyle/>
          <a:p>
            <a:endParaRPr lang="en-US"/>
          </a:p>
        </p:txBody>
      </p:sp>
      <p:grpSp>
        <p:nvGrpSpPr>
          <p:cNvPr id="112" name="Group 112"/>
          <p:cNvGrpSpPr/>
          <p:nvPr/>
        </p:nvGrpSpPr>
        <p:grpSpPr>
          <a:xfrm rot="-10800000">
            <a:off x="3532777" y="7813326"/>
            <a:ext cx="147781" cy="147781"/>
            <a:chOff x="0" y="0"/>
            <a:chExt cx="812800" cy="812800"/>
          </a:xfrm>
        </p:grpSpPr>
        <p:sp>
          <p:nvSpPr>
            <p:cNvPr id="113" name="Freeform 1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61AB"/>
            </a:solidFill>
          </p:spPr>
          <p:txBody>
            <a:bodyPr/>
            <a:lstStyle/>
            <a:p>
              <a:endParaRPr lang="en-US"/>
            </a:p>
          </p:txBody>
        </p:sp>
        <p:sp>
          <p:nvSpPr>
            <p:cNvPr id="114" name="TextBox 114"/>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115" name="Freeform 115"/>
          <p:cNvSpPr/>
          <p:nvPr/>
        </p:nvSpPr>
        <p:spPr>
          <a:xfrm rot="-10800000">
            <a:off x="2990439" y="8151073"/>
            <a:ext cx="1241218" cy="676464"/>
          </a:xfrm>
          <a:custGeom>
            <a:avLst/>
            <a:gdLst/>
            <a:ahLst/>
            <a:cxnLst/>
            <a:rect l="l" t="t" r="r" b="b"/>
            <a:pathLst>
              <a:path w="1241218" h="676464">
                <a:moveTo>
                  <a:pt x="0" y="0"/>
                </a:moveTo>
                <a:lnTo>
                  <a:pt x="1241218" y="0"/>
                </a:lnTo>
                <a:lnTo>
                  <a:pt x="1241218" y="676463"/>
                </a:lnTo>
                <a:lnTo>
                  <a:pt x="0" y="676463"/>
                </a:lnTo>
                <a:lnTo>
                  <a:pt x="0" y="0"/>
                </a:lnTo>
                <a:close/>
              </a:path>
            </a:pathLst>
          </a:custGeom>
          <a:blipFill>
            <a:blip r:embed="rId3">
              <a:alphaModFix amt="25000"/>
            </a:blip>
            <a:stretch>
              <a:fillRect/>
            </a:stretch>
          </a:blipFill>
        </p:spPr>
        <p:txBody>
          <a:bodyPr/>
          <a:lstStyle/>
          <a:p>
            <a:endParaRPr lang="en-US"/>
          </a:p>
        </p:txBody>
      </p:sp>
      <p:grpSp>
        <p:nvGrpSpPr>
          <p:cNvPr id="116" name="Group 116"/>
          <p:cNvGrpSpPr/>
          <p:nvPr/>
        </p:nvGrpSpPr>
        <p:grpSpPr>
          <a:xfrm rot="-10800000">
            <a:off x="2981677" y="8358563"/>
            <a:ext cx="1249980" cy="839426"/>
            <a:chOff x="0" y="0"/>
            <a:chExt cx="339503" cy="227994"/>
          </a:xfrm>
        </p:grpSpPr>
        <p:sp>
          <p:nvSpPr>
            <p:cNvPr id="117" name="Freeform 117"/>
            <p:cNvSpPr/>
            <p:nvPr/>
          </p:nvSpPr>
          <p:spPr>
            <a:xfrm>
              <a:off x="0" y="0"/>
              <a:ext cx="339503" cy="227994"/>
            </a:xfrm>
            <a:custGeom>
              <a:avLst/>
              <a:gdLst/>
              <a:ahLst/>
              <a:cxnLst/>
              <a:rect l="l" t="t" r="r" b="b"/>
              <a:pathLst>
                <a:path w="339503" h="227994">
                  <a:moveTo>
                    <a:pt x="113997" y="0"/>
                  </a:moveTo>
                  <a:lnTo>
                    <a:pt x="225506" y="0"/>
                  </a:lnTo>
                  <a:cubicBezTo>
                    <a:pt x="288465" y="0"/>
                    <a:pt x="339503" y="51038"/>
                    <a:pt x="339503" y="113997"/>
                  </a:cubicBezTo>
                  <a:lnTo>
                    <a:pt x="339503" y="113997"/>
                  </a:lnTo>
                  <a:cubicBezTo>
                    <a:pt x="339503" y="144231"/>
                    <a:pt x="327493" y="173226"/>
                    <a:pt x="306114" y="194605"/>
                  </a:cubicBezTo>
                  <a:cubicBezTo>
                    <a:pt x="284735" y="215983"/>
                    <a:pt x="255740" y="227994"/>
                    <a:pt x="225506" y="227994"/>
                  </a:cubicBezTo>
                  <a:lnTo>
                    <a:pt x="113997" y="227994"/>
                  </a:lnTo>
                  <a:cubicBezTo>
                    <a:pt x="51038" y="227994"/>
                    <a:pt x="0" y="176956"/>
                    <a:pt x="0" y="113997"/>
                  </a:cubicBezTo>
                  <a:lnTo>
                    <a:pt x="0" y="113997"/>
                  </a:lnTo>
                  <a:cubicBezTo>
                    <a:pt x="0" y="51038"/>
                    <a:pt x="51038" y="0"/>
                    <a:pt x="113997" y="0"/>
                  </a:cubicBezTo>
                  <a:close/>
                </a:path>
              </a:pathLst>
            </a:custGeom>
            <a:solidFill>
              <a:srgbClr val="FFFFFF"/>
            </a:solidFill>
            <a:ln cap="rnd">
              <a:noFill/>
              <a:prstDash val="solid"/>
              <a:round/>
            </a:ln>
          </p:spPr>
          <p:txBody>
            <a:bodyPr/>
            <a:lstStyle/>
            <a:p>
              <a:endParaRPr lang="en-US"/>
            </a:p>
          </p:txBody>
        </p:sp>
        <p:sp>
          <p:nvSpPr>
            <p:cNvPr id="118" name="TextBox 118"/>
            <p:cNvSpPr txBox="1"/>
            <p:nvPr/>
          </p:nvSpPr>
          <p:spPr>
            <a:xfrm>
              <a:off x="0" y="-28575"/>
              <a:ext cx="339503" cy="256569"/>
            </a:xfrm>
            <a:prstGeom prst="rect">
              <a:avLst/>
            </a:prstGeom>
          </p:spPr>
          <p:txBody>
            <a:bodyPr lIns="50800" tIns="50800" rIns="50800" bIns="50800" rtlCol="0" anchor="ctr"/>
            <a:lstStyle/>
            <a:p>
              <a:pPr algn="ctr">
                <a:lnSpc>
                  <a:spcPts val="2100"/>
                </a:lnSpc>
              </a:pPr>
              <a:endParaRPr/>
            </a:p>
          </p:txBody>
        </p:sp>
      </p:grpSp>
      <p:sp>
        <p:nvSpPr>
          <p:cNvPr id="119" name="Freeform 119"/>
          <p:cNvSpPr/>
          <p:nvPr/>
        </p:nvSpPr>
        <p:spPr>
          <a:xfrm>
            <a:off x="3126113" y="8484059"/>
            <a:ext cx="969869" cy="545552"/>
          </a:xfrm>
          <a:custGeom>
            <a:avLst/>
            <a:gdLst/>
            <a:ahLst/>
            <a:cxnLst/>
            <a:rect l="l" t="t" r="r" b="b"/>
            <a:pathLst>
              <a:path w="969869" h="545552">
                <a:moveTo>
                  <a:pt x="0" y="0"/>
                </a:moveTo>
                <a:lnTo>
                  <a:pt x="969870" y="0"/>
                </a:lnTo>
                <a:lnTo>
                  <a:pt x="969870" y="545551"/>
                </a:lnTo>
                <a:lnTo>
                  <a:pt x="0" y="545551"/>
                </a:lnTo>
                <a:lnTo>
                  <a:pt x="0" y="0"/>
                </a:lnTo>
                <a:close/>
              </a:path>
            </a:pathLst>
          </a:custGeom>
          <a:blipFill>
            <a:blip r:embed="rId8"/>
            <a:stretch>
              <a:fillRect/>
            </a:stretch>
          </a:blipFill>
        </p:spPr>
        <p:txBody>
          <a:bodyPr/>
          <a:lstStyle/>
          <a:p>
            <a:endParaRPr lang="en-US"/>
          </a:p>
        </p:txBody>
      </p:sp>
      <p:sp>
        <p:nvSpPr>
          <p:cNvPr id="120" name="Freeform 120"/>
          <p:cNvSpPr/>
          <p:nvPr/>
        </p:nvSpPr>
        <p:spPr>
          <a:xfrm>
            <a:off x="2072342" y="6831407"/>
            <a:ext cx="992232" cy="230137"/>
          </a:xfrm>
          <a:custGeom>
            <a:avLst/>
            <a:gdLst/>
            <a:ahLst/>
            <a:cxnLst/>
            <a:rect l="l" t="t" r="r" b="b"/>
            <a:pathLst>
              <a:path w="992232" h="230137">
                <a:moveTo>
                  <a:pt x="0" y="0"/>
                </a:moveTo>
                <a:lnTo>
                  <a:pt x="992232" y="0"/>
                </a:lnTo>
                <a:lnTo>
                  <a:pt x="992232" y="230137"/>
                </a:lnTo>
                <a:lnTo>
                  <a:pt x="0" y="230137"/>
                </a:lnTo>
                <a:lnTo>
                  <a:pt x="0" y="0"/>
                </a:lnTo>
                <a:close/>
              </a:path>
            </a:pathLst>
          </a:custGeom>
          <a:blipFill>
            <a:blip r:embed="rId9"/>
            <a:stretch>
              <a:fillRect t="-58795" b="-56778"/>
            </a:stretch>
          </a:blipFill>
        </p:spPr>
        <p:txBody>
          <a:bodyPr/>
          <a:lstStyle/>
          <a:p>
            <a:endParaRPr lang="en-US"/>
          </a:p>
        </p:txBody>
      </p:sp>
      <p:sp>
        <p:nvSpPr>
          <p:cNvPr id="121" name="Freeform 121"/>
          <p:cNvSpPr/>
          <p:nvPr/>
        </p:nvSpPr>
        <p:spPr>
          <a:xfrm>
            <a:off x="14440601" y="6704960"/>
            <a:ext cx="557899" cy="241515"/>
          </a:xfrm>
          <a:custGeom>
            <a:avLst/>
            <a:gdLst/>
            <a:ahLst/>
            <a:cxnLst/>
            <a:rect l="l" t="t" r="r" b="b"/>
            <a:pathLst>
              <a:path w="557899" h="241515">
                <a:moveTo>
                  <a:pt x="0" y="0"/>
                </a:moveTo>
                <a:lnTo>
                  <a:pt x="557899" y="0"/>
                </a:lnTo>
                <a:lnTo>
                  <a:pt x="557899" y="241515"/>
                </a:lnTo>
                <a:lnTo>
                  <a:pt x="0" y="241515"/>
                </a:lnTo>
                <a:lnTo>
                  <a:pt x="0" y="0"/>
                </a:lnTo>
                <a:close/>
              </a:path>
            </a:pathLst>
          </a:custGeom>
          <a:blipFill>
            <a:blip r:embed="rId10"/>
            <a:stretch>
              <a:fillRect b="-130999"/>
            </a:stretch>
          </a:blipFill>
        </p:spPr>
        <p:txBody>
          <a:bodyPr/>
          <a:lstStyle/>
          <a:p>
            <a:endParaRPr lang="en-US"/>
          </a:p>
        </p:txBody>
      </p:sp>
      <p:sp>
        <p:nvSpPr>
          <p:cNvPr id="122" name="Freeform 122"/>
          <p:cNvSpPr/>
          <p:nvPr/>
        </p:nvSpPr>
        <p:spPr>
          <a:xfrm>
            <a:off x="14998500" y="6704960"/>
            <a:ext cx="597522" cy="282019"/>
          </a:xfrm>
          <a:custGeom>
            <a:avLst/>
            <a:gdLst/>
            <a:ahLst/>
            <a:cxnLst/>
            <a:rect l="l" t="t" r="r" b="b"/>
            <a:pathLst>
              <a:path w="597522" h="282019">
                <a:moveTo>
                  <a:pt x="0" y="0"/>
                </a:moveTo>
                <a:lnTo>
                  <a:pt x="597522" y="0"/>
                </a:lnTo>
                <a:lnTo>
                  <a:pt x="597522" y="282019"/>
                </a:lnTo>
                <a:lnTo>
                  <a:pt x="0" y="282019"/>
                </a:lnTo>
                <a:lnTo>
                  <a:pt x="0" y="0"/>
                </a:lnTo>
                <a:close/>
              </a:path>
            </a:pathLst>
          </a:custGeom>
          <a:blipFill>
            <a:blip r:embed="rId10"/>
            <a:stretch>
              <a:fillRect t="-111872"/>
            </a:stretch>
          </a:blipFill>
        </p:spPr>
        <p:txBody>
          <a:bodyPr/>
          <a:lstStyle/>
          <a:p>
            <a:endParaRPr lang="en-US"/>
          </a:p>
        </p:txBody>
      </p:sp>
      <p:sp>
        <p:nvSpPr>
          <p:cNvPr id="123" name="Freeform 123"/>
          <p:cNvSpPr/>
          <p:nvPr/>
        </p:nvSpPr>
        <p:spPr>
          <a:xfrm>
            <a:off x="4373229" y="6690676"/>
            <a:ext cx="566192" cy="317068"/>
          </a:xfrm>
          <a:custGeom>
            <a:avLst/>
            <a:gdLst/>
            <a:ahLst/>
            <a:cxnLst/>
            <a:rect l="l" t="t" r="r" b="b"/>
            <a:pathLst>
              <a:path w="566192" h="317068">
                <a:moveTo>
                  <a:pt x="0" y="0"/>
                </a:moveTo>
                <a:lnTo>
                  <a:pt x="566192" y="0"/>
                </a:lnTo>
                <a:lnTo>
                  <a:pt x="566192" y="317068"/>
                </a:lnTo>
                <a:lnTo>
                  <a:pt x="0" y="317068"/>
                </a:lnTo>
                <a:lnTo>
                  <a:pt x="0" y="0"/>
                </a:lnTo>
                <a:close/>
              </a:path>
            </a:pathLst>
          </a:custGeom>
          <a:blipFill>
            <a:blip r:embed="rId11"/>
            <a:stretch>
              <a:fillRect/>
            </a:stretch>
          </a:blipFill>
        </p:spPr>
        <p:txBody>
          <a:bodyPr/>
          <a:lstStyle/>
          <a:p>
            <a:endParaRPr lang="en-US"/>
          </a:p>
        </p:txBody>
      </p:sp>
      <p:sp>
        <p:nvSpPr>
          <p:cNvPr id="124" name="Freeform 124"/>
          <p:cNvSpPr/>
          <p:nvPr/>
        </p:nvSpPr>
        <p:spPr>
          <a:xfrm>
            <a:off x="5182232" y="8488883"/>
            <a:ext cx="1236374" cy="322532"/>
          </a:xfrm>
          <a:custGeom>
            <a:avLst/>
            <a:gdLst/>
            <a:ahLst/>
            <a:cxnLst/>
            <a:rect l="l" t="t" r="r" b="b"/>
            <a:pathLst>
              <a:path w="1236374" h="322532">
                <a:moveTo>
                  <a:pt x="0" y="0"/>
                </a:moveTo>
                <a:lnTo>
                  <a:pt x="1236374" y="0"/>
                </a:lnTo>
                <a:lnTo>
                  <a:pt x="1236374" y="322533"/>
                </a:lnTo>
                <a:lnTo>
                  <a:pt x="0" y="322533"/>
                </a:lnTo>
                <a:lnTo>
                  <a:pt x="0" y="0"/>
                </a:lnTo>
                <a:close/>
              </a:path>
            </a:pathLst>
          </a:custGeom>
          <a:blipFill>
            <a:blip r:embed="rId12"/>
            <a:stretch>
              <a:fillRect/>
            </a:stretch>
          </a:blipFill>
        </p:spPr>
        <p:txBody>
          <a:bodyPr/>
          <a:lstStyle/>
          <a:p>
            <a:endParaRPr lang="en-US"/>
          </a:p>
        </p:txBody>
      </p:sp>
      <p:sp>
        <p:nvSpPr>
          <p:cNvPr id="125" name="AutoShape 125"/>
          <p:cNvSpPr/>
          <p:nvPr/>
        </p:nvSpPr>
        <p:spPr>
          <a:xfrm>
            <a:off x="11776505" y="7909968"/>
            <a:ext cx="0" cy="462811"/>
          </a:xfrm>
          <a:prstGeom prst="line">
            <a:avLst/>
          </a:prstGeom>
          <a:ln w="38100" cap="flat">
            <a:solidFill>
              <a:srgbClr val="5BC6CB"/>
            </a:solidFill>
            <a:prstDash val="solid"/>
            <a:headEnd type="none" w="sm" len="sm"/>
            <a:tailEnd type="none" w="sm" len="sm"/>
          </a:ln>
        </p:spPr>
        <p:txBody>
          <a:bodyPr/>
          <a:lstStyle/>
          <a:p>
            <a:endParaRPr lang="en-US"/>
          </a:p>
        </p:txBody>
      </p:sp>
      <p:grpSp>
        <p:nvGrpSpPr>
          <p:cNvPr id="126" name="Group 126"/>
          <p:cNvGrpSpPr/>
          <p:nvPr/>
        </p:nvGrpSpPr>
        <p:grpSpPr>
          <a:xfrm rot="-10800000">
            <a:off x="11702615" y="7827542"/>
            <a:ext cx="147781" cy="147781"/>
            <a:chOff x="0" y="0"/>
            <a:chExt cx="812800" cy="812800"/>
          </a:xfrm>
        </p:grpSpPr>
        <p:sp>
          <p:nvSpPr>
            <p:cNvPr id="127" name="Freeform 1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4EAF"/>
            </a:solidFill>
          </p:spPr>
          <p:txBody>
            <a:bodyPr/>
            <a:lstStyle/>
            <a:p>
              <a:endParaRPr lang="en-US"/>
            </a:p>
          </p:txBody>
        </p:sp>
        <p:sp>
          <p:nvSpPr>
            <p:cNvPr id="128" name="TextBox 128"/>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grpSp>
        <p:nvGrpSpPr>
          <p:cNvPr id="129" name="Group 129"/>
          <p:cNvGrpSpPr/>
          <p:nvPr/>
        </p:nvGrpSpPr>
        <p:grpSpPr>
          <a:xfrm rot="-10800000">
            <a:off x="11151515" y="8372779"/>
            <a:ext cx="1249980" cy="839426"/>
            <a:chOff x="0" y="0"/>
            <a:chExt cx="339503" cy="227994"/>
          </a:xfrm>
        </p:grpSpPr>
        <p:sp>
          <p:nvSpPr>
            <p:cNvPr id="130" name="Freeform 130"/>
            <p:cNvSpPr/>
            <p:nvPr/>
          </p:nvSpPr>
          <p:spPr>
            <a:xfrm>
              <a:off x="0" y="0"/>
              <a:ext cx="339503" cy="227994"/>
            </a:xfrm>
            <a:custGeom>
              <a:avLst/>
              <a:gdLst/>
              <a:ahLst/>
              <a:cxnLst/>
              <a:rect l="l" t="t" r="r" b="b"/>
              <a:pathLst>
                <a:path w="339503" h="227994">
                  <a:moveTo>
                    <a:pt x="113997" y="0"/>
                  </a:moveTo>
                  <a:lnTo>
                    <a:pt x="225506" y="0"/>
                  </a:lnTo>
                  <a:cubicBezTo>
                    <a:pt x="288465" y="0"/>
                    <a:pt x="339503" y="51038"/>
                    <a:pt x="339503" y="113997"/>
                  </a:cubicBezTo>
                  <a:lnTo>
                    <a:pt x="339503" y="113997"/>
                  </a:lnTo>
                  <a:cubicBezTo>
                    <a:pt x="339503" y="144231"/>
                    <a:pt x="327493" y="173226"/>
                    <a:pt x="306114" y="194605"/>
                  </a:cubicBezTo>
                  <a:cubicBezTo>
                    <a:pt x="284735" y="215983"/>
                    <a:pt x="255740" y="227994"/>
                    <a:pt x="225506" y="227994"/>
                  </a:cubicBezTo>
                  <a:lnTo>
                    <a:pt x="113997" y="227994"/>
                  </a:lnTo>
                  <a:cubicBezTo>
                    <a:pt x="51038" y="227994"/>
                    <a:pt x="0" y="176956"/>
                    <a:pt x="0" y="113997"/>
                  </a:cubicBezTo>
                  <a:lnTo>
                    <a:pt x="0" y="113997"/>
                  </a:lnTo>
                  <a:cubicBezTo>
                    <a:pt x="0" y="51038"/>
                    <a:pt x="51038" y="0"/>
                    <a:pt x="113997" y="0"/>
                  </a:cubicBezTo>
                  <a:close/>
                </a:path>
              </a:pathLst>
            </a:custGeom>
            <a:solidFill>
              <a:srgbClr val="FFFFFF"/>
            </a:solidFill>
            <a:ln cap="rnd">
              <a:noFill/>
              <a:prstDash val="solid"/>
              <a:round/>
            </a:ln>
          </p:spPr>
          <p:txBody>
            <a:bodyPr/>
            <a:lstStyle/>
            <a:p>
              <a:endParaRPr lang="en-US"/>
            </a:p>
          </p:txBody>
        </p:sp>
        <p:sp>
          <p:nvSpPr>
            <p:cNvPr id="131" name="TextBox 131"/>
            <p:cNvSpPr txBox="1"/>
            <p:nvPr/>
          </p:nvSpPr>
          <p:spPr>
            <a:xfrm>
              <a:off x="0" y="-28575"/>
              <a:ext cx="339503" cy="256569"/>
            </a:xfrm>
            <a:prstGeom prst="rect">
              <a:avLst/>
            </a:prstGeom>
          </p:spPr>
          <p:txBody>
            <a:bodyPr lIns="50800" tIns="50800" rIns="50800" bIns="50800" rtlCol="0" anchor="ctr"/>
            <a:lstStyle/>
            <a:p>
              <a:pPr algn="ctr">
                <a:lnSpc>
                  <a:spcPts val="2100"/>
                </a:lnSpc>
              </a:pPr>
              <a:endParaRPr/>
            </a:p>
          </p:txBody>
        </p:sp>
      </p:grpSp>
      <p:sp>
        <p:nvSpPr>
          <p:cNvPr id="132" name="Freeform 132"/>
          <p:cNvSpPr/>
          <p:nvPr/>
        </p:nvSpPr>
        <p:spPr>
          <a:xfrm>
            <a:off x="11560574" y="8509464"/>
            <a:ext cx="440624" cy="425430"/>
          </a:xfrm>
          <a:custGeom>
            <a:avLst/>
            <a:gdLst/>
            <a:ahLst/>
            <a:cxnLst/>
            <a:rect l="l" t="t" r="r" b="b"/>
            <a:pathLst>
              <a:path w="440624" h="425430">
                <a:moveTo>
                  <a:pt x="0" y="0"/>
                </a:moveTo>
                <a:lnTo>
                  <a:pt x="440624" y="0"/>
                </a:lnTo>
                <a:lnTo>
                  <a:pt x="440624" y="425430"/>
                </a:lnTo>
                <a:lnTo>
                  <a:pt x="0" y="425430"/>
                </a:lnTo>
                <a:lnTo>
                  <a:pt x="0" y="0"/>
                </a:lnTo>
                <a:close/>
              </a:path>
            </a:pathLst>
          </a:custGeom>
          <a:blipFill>
            <a:blip r:embed="rId13"/>
            <a:stretch>
              <a:fillRect/>
            </a:stretch>
          </a:blipFill>
        </p:spPr>
        <p:txBody>
          <a:bodyPr/>
          <a:lstStyle/>
          <a:p>
            <a:endParaRPr lang="en-US"/>
          </a:p>
        </p:txBody>
      </p:sp>
      <p:sp>
        <p:nvSpPr>
          <p:cNvPr id="133" name="Freeform 133"/>
          <p:cNvSpPr/>
          <p:nvPr/>
        </p:nvSpPr>
        <p:spPr>
          <a:xfrm>
            <a:off x="13673728" y="8494348"/>
            <a:ext cx="566192" cy="317068"/>
          </a:xfrm>
          <a:custGeom>
            <a:avLst/>
            <a:gdLst/>
            <a:ahLst/>
            <a:cxnLst/>
            <a:rect l="l" t="t" r="r" b="b"/>
            <a:pathLst>
              <a:path w="566192" h="317068">
                <a:moveTo>
                  <a:pt x="0" y="0"/>
                </a:moveTo>
                <a:lnTo>
                  <a:pt x="566192" y="0"/>
                </a:lnTo>
                <a:lnTo>
                  <a:pt x="566192" y="317068"/>
                </a:lnTo>
                <a:lnTo>
                  <a:pt x="0" y="317068"/>
                </a:lnTo>
                <a:lnTo>
                  <a:pt x="0" y="0"/>
                </a:lnTo>
                <a:close/>
              </a:path>
            </a:pathLst>
          </a:custGeom>
          <a:blipFill>
            <a:blip r:embed="rId11"/>
            <a:stretch>
              <a:fillRect/>
            </a:stretch>
          </a:blipFill>
        </p:spPr>
        <p:txBody>
          <a:bodyPr/>
          <a:lstStyle/>
          <a:p>
            <a:endParaRPr lang="en-US"/>
          </a:p>
        </p:txBody>
      </p:sp>
      <p:sp>
        <p:nvSpPr>
          <p:cNvPr id="134" name="Freeform 134"/>
          <p:cNvSpPr/>
          <p:nvPr/>
        </p:nvSpPr>
        <p:spPr>
          <a:xfrm>
            <a:off x="10247959" y="6726052"/>
            <a:ext cx="983003" cy="263304"/>
          </a:xfrm>
          <a:custGeom>
            <a:avLst/>
            <a:gdLst/>
            <a:ahLst/>
            <a:cxnLst/>
            <a:rect l="l" t="t" r="r" b="b"/>
            <a:pathLst>
              <a:path w="983003" h="263304">
                <a:moveTo>
                  <a:pt x="0" y="0"/>
                </a:moveTo>
                <a:lnTo>
                  <a:pt x="983003" y="0"/>
                </a:lnTo>
                <a:lnTo>
                  <a:pt x="983003" y="263305"/>
                </a:lnTo>
                <a:lnTo>
                  <a:pt x="0" y="263305"/>
                </a:lnTo>
                <a:lnTo>
                  <a:pt x="0" y="0"/>
                </a:lnTo>
                <a:close/>
              </a:path>
            </a:pathLst>
          </a:custGeom>
          <a:blipFill>
            <a:blip r:embed="rId14"/>
            <a:stretch>
              <a:fillRect/>
            </a:stretch>
          </a:blipFill>
        </p:spPr>
        <p:txBody>
          <a:bodyPr/>
          <a:lstStyle/>
          <a:p>
            <a:endParaRPr lang="en-US"/>
          </a:p>
        </p:txBody>
      </p:sp>
      <p:sp>
        <p:nvSpPr>
          <p:cNvPr id="135" name="TextBox 135"/>
          <p:cNvSpPr txBox="1"/>
          <p:nvPr/>
        </p:nvSpPr>
        <p:spPr>
          <a:xfrm>
            <a:off x="10114470" y="7016862"/>
            <a:ext cx="1249980" cy="338566"/>
          </a:xfrm>
          <a:prstGeom prst="rect">
            <a:avLst/>
          </a:prstGeom>
        </p:spPr>
        <p:txBody>
          <a:bodyPr lIns="0" tIns="0" rIns="0" bIns="0" rtlCol="0" anchor="t">
            <a:spAutoFit/>
          </a:bodyPr>
          <a:lstStyle/>
          <a:p>
            <a:pPr marL="0" lvl="0" indent="0" algn="ctr">
              <a:lnSpc>
                <a:spcPts val="1357"/>
              </a:lnSpc>
              <a:spcBef>
                <a:spcPct val="0"/>
              </a:spcBef>
            </a:pPr>
            <a:r>
              <a:rPr lang="en-US" sz="969" b="1" u="none" strike="noStrike">
                <a:solidFill>
                  <a:srgbClr val="1A1229"/>
                </a:solidFill>
                <a:latin typeface="Poppins Bold"/>
                <a:ea typeface="Poppins Bold"/>
                <a:cs typeface="Poppins Bold"/>
                <a:sym typeface="Poppins Bold"/>
              </a:rPr>
              <a:t>Security </a:t>
            </a:r>
          </a:p>
          <a:p>
            <a:pPr marL="0" lvl="0" indent="0" algn="ctr">
              <a:lnSpc>
                <a:spcPts val="1357"/>
              </a:lnSpc>
              <a:spcBef>
                <a:spcPct val="0"/>
              </a:spcBef>
            </a:pPr>
            <a:r>
              <a:rPr lang="en-US" sz="969" b="1" u="none" strike="noStrike">
                <a:solidFill>
                  <a:srgbClr val="1A1229"/>
                </a:solidFill>
                <a:latin typeface="Poppins Bold"/>
                <a:ea typeface="Poppins Bold"/>
                <a:cs typeface="Poppins Bold"/>
                <a:sym typeface="Poppins Bold"/>
              </a:rPr>
              <a:t>Consulting</a:t>
            </a:r>
          </a:p>
        </p:txBody>
      </p:sp>
      <p:sp>
        <p:nvSpPr>
          <p:cNvPr id="136" name="TextBox 136"/>
          <p:cNvSpPr txBox="1"/>
          <p:nvPr/>
        </p:nvSpPr>
        <p:spPr>
          <a:xfrm>
            <a:off x="2131285" y="7139802"/>
            <a:ext cx="865584" cy="160673"/>
          </a:xfrm>
          <a:prstGeom prst="rect">
            <a:avLst/>
          </a:prstGeom>
        </p:spPr>
        <p:txBody>
          <a:bodyPr lIns="0" tIns="0" rIns="0" bIns="0" rtlCol="0" anchor="t">
            <a:spAutoFit/>
          </a:bodyPr>
          <a:lstStyle/>
          <a:p>
            <a:pPr algn="ctr">
              <a:lnSpc>
                <a:spcPts val="1357"/>
              </a:lnSpc>
            </a:pPr>
            <a:r>
              <a:rPr lang="en-US" sz="969" b="1">
                <a:solidFill>
                  <a:srgbClr val="1A1229"/>
                </a:solidFill>
                <a:latin typeface="Poppins Bold"/>
                <a:ea typeface="Poppins Bold"/>
                <a:cs typeface="Poppins Bold"/>
                <a:sym typeface="Poppins Bold"/>
              </a:rPr>
              <a:t>Wells Fargo</a:t>
            </a:r>
          </a:p>
        </p:txBody>
      </p:sp>
      <p:sp>
        <p:nvSpPr>
          <p:cNvPr id="137" name="TextBox 137"/>
          <p:cNvSpPr txBox="1"/>
          <p:nvPr/>
        </p:nvSpPr>
        <p:spPr>
          <a:xfrm>
            <a:off x="3941219" y="7028502"/>
            <a:ext cx="1421450" cy="326927"/>
          </a:xfrm>
          <a:prstGeom prst="rect">
            <a:avLst/>
          </a:prstGeom>
        </p:spPr>
        <p:txBody>
          <a:bodyPr lIns="0" tIns="0" rIns="0" bIns="0" rtlCol="0" anchor="t">
            <a:spAutoFit/>
          </a:bodyPr>
          <a:lstStyle/>
          <a:p>
            <a:pPr algn="ctr">
              <a:lnSpc>
                <a:spcPts val="1357"/>
              </a:lnSpc>
            </a:pPr>
            <a:r>
              <a:rPr lang="en-US" sz="969" b="1">
                <a:solidFill>
                  <a:srgbClr val="1A1229"/>
                </a:solidFill>
                <a:latin typeface="Poppins Bold"/>
                <a:ea typeface="Poppins Bold"/>
                <a:cs typeface="Poppins Bold"/>
                <a:sym typeface="Poppins Bold"/>
              </a:rPr>
              <a:t>Security Technologies</a:t>
            </a:r>
          </a:p>
          <a:p>
            <a:pPr algn="ctr">
              <a:lnSpc>
                <a:spcPts val="1357"/>
              </a:lnSpc>
            </a:pPr>
            <a:r>
              <a:rPr lang="en-US" sz="969" b="1">
                <a:solidFill>
                  <a:srgbClr val="1A1229"/>
                </a:solidFill>
                <a:latin typeface="Poppins Bold"/>
                <a:ea typeface="Poppins Bold"/>
                <a:cs typeface="Poppins Bold"/>
                <a:sym typeface="Poppins Bold"/>
              </a:rPr>
              <a:t>M.S.</a:t>
            </a:r>
          </a:p>
        </p:txBody>
      </p:sp>
      <p:sp>
        <p:nvSpPr>
          <p:cNvPr id="138" name="TextBox 138"/>
          <p:cNvSpPr txBox="1"/>
          <p:nvPr/>
        </p:nvSpPr>
        <p:spPr>
          <a:xfrm>
            <a:off x="6601044" y="7122763"/>
            <a:ext cx="584426" cy="166493"/>
          </a:xfrm>
          <a:prstGeom prst="rect">
            <a:avLst/>
          </a:prstGeom>
        </p:spPr>
        <p:txBody>
          <a:bodyPr lIns="0" tIns="0" rIns="0" bIns="0" rtlCol="0" anchor="t">
            <a:spAutoFit/>
          </a:bodyPr>
          <a:lstStyle/>
          <a:p>
            <a:pPr marL="0" lvl="0" indent="0" algn="ctr">
              <a:lnSpc>
                <a:spcPts val="1357"/>
              </a:lnSpc>
              <a:spcBef>
                <a:spcPct val="0"/>
              </a:spcBef>
            </a:pPr>
            <a:r>
              <a:rPr lang="en-US" sz="969" b="1" u="none" strike="noStrike">
                <a:solidFill>
                  <a:srgbClr val="1A1229"/>
                </a:solidFill>
                <a:latin typeface="Poppins Bold"/>
                <a:ea typeface="Poppins Bold"/>
                <a:cs typeface="Poppins Bold"/>
                <a:sym typeface="Poppins Bold"/>
              </a:rPr>
              <a:t>Meta</a:t>
            </a:r>
          </a:p>
        </p:txBody>
      </p:sp>
      <p:sp>
        <p:nvSpPr>
          <p:cNvPr id="139" name="TextBox 139"/>
          <p:cNvSpPr txBox="1"/>
          <p:nvPr/>
        </p:nvSpPr>
        <p:spPr>
          <a:xfrm>
            <a:off x="12600910" y="7122763"/>
            <a:ext cx="584426" cy="166493"/>
          </a:xfrm>
          <a:prstGeom prst="rect">
            <a:avLst/>
          </a:prstGeom>
        </p:spPr>
        <p:txBody>
          <a:bodyPr lIns="0" tIns="0" rIns="0" bIns="0" rtlCol="0" anchor="t">
            <a:spAutoFit/>
          </a:bodyPr>
          <a:lstStyle/>
          <a:p>
            <a:pPr marL="0" lvl="0" indent="0" algn="ctr">
              <a:lnSpc>
                <a:spcPts val="1357"/>
              </a:lnSpc>
              <a:spcBef>
                <a:spcPct val="0"/>
              </a:spcBef>
            </a:pPr>
            <a:r>
              <a:rPr lang="en-US" sz="969" b="1" u="none" strike="noStrike">
                <a:solidFill>
                  <a:srgbClr val="1A1229"/>
                </a:solidFill>
                <a:latin typeface="Poppins Bold"/>
                <a:ea typeface="Poppins Bold"/>
                <a:cs typeface="Poppins Bold"/>
                <a:sym typeface="Poppins Bold"/>
              </a:rPr>
              <a:t>Meta</a:t>
            </a:r>
          </a:p>
        </p:txBody>
      </p:sp>
      <p:sp>
        <p:nvSpPr>
          <p:cNvPr id="140" name="TextBox 140"/>
          <p:cNvSpPr txBox="1"/>
          <p:nvPr/>
        </p:nvSpPr>
        <p:spPr>
          <a:xfrm>
            <a:off x="14486783" y="6993755"/>
            <a:ext cx="1137598" cy="338567"/>
          </a:xfrm>
          <a:prstGeom prst="rect">
            <a:avLst/>
          </a:prstGeom>
        </p:spPr>
        <p:txBody>
          <a:bodyPr lIns="0" tIns="0" rIns="0" bIns="0" rtlCol="0" anchor="t">
            <a:spAutoFit/>
          </a:bodyPr>
          <a:lstStyle/>
          <a:p>
            <a:pPr marL="0" lvl="0" indent="0" algn="ctr">
              <a:lnSpc>
                <a:spcPts val="1357"/>
              </a:lnSpc>
              <a:spcBef>
                <a:spcPct val="0"/>
              </a:spcBef>
            </a:pPr>
            <a:r>
              <a:rPr lang="en-US" sz="969" b="1" u="none" strike="noStrike">
                <a:solidFill>
                  <a:srgbClr val="1A1229"/>
                </a:solidFill>
                <a:latin typeface="Poppins Bold"/>
                <a:ea typeface="Poppins Bold"/>
                <a:cs typeface="Poppins Bold"/>
                <a:sym typeface="Poppins Bold"/>
              </a:rPr>
              <a:t>Red Team Tools</a:t>
            </a:r>
          </a:p>
          <a:p>
            <a:pPr marL="0" lvl="0" indent="0" algn="ctr">
              <a:lnSpc>
                <a:spcPts val="1357"/>
              </a:lnSpc>
              <a:spcBef>
                <a:spcPct val="0"/>
              </a:spcBef>
            </a:pPr>
            <a:r>
              <a:rPr lang="en-US" sz="969" b="1" u="none" strike="noStrike">
                <a:solidFill>
                  <a:srgbClr val="1A1229"/>
                </a:solidFill>
                <a:latin typeface="Poppins Bold"/>
                <a:ea typeface="Poppins Bold"/>
                <a:cs typeface="Poppins Bold"/>
                <a:sym typeface="Poppins Bold"/>
              </a:rPr>
              <a:t>The CORE Group</a:t>
            </a:r>
          </a:p>
        </p:txBody>
      </p:sp>
      <p:sp>
        <p:nvSpPr>
          <p:cNvPr id="141" name="TextBox 141"/>
          <p:cNvSpPr txBox="1"/>
          <p:nvPr/>
        </p:nvSpPr>
        <p:spPr>
          <a:xfrm>
            <a:off x="5010662" y="8812097"/>
            <a:ext cx="1530609" cy="338566"/>
          </a:xfrm>
          <a:prstGeom prst="rect">
            <a:avLst/>
          </a:prstGeom>
        </p:spPr>
        <p:txBody>
          <a:bodyPr lIns="0" tIns="0" rIns="0" bIns="0" rtlCol="0" anchor="t">
            <a:spAutoFit/>
          </a:bodyPr>
          <a:lstStyle/>
          <a:p>
            <a:pPr marL="0" lvl="0" indent="0" algn="ctr">
              <a:lnSpc>
                <a:spcPts val="1357"/>
              </a:lnSpc>
              <a:spcBef>
                <a:spcPct val="0"/>
              </a:spcBef>
            </a:pPr>
            <a:r>
              <a:rPr lang="en-US" sz="969" b="1" u="none" strike="noStrike">
                <a:solidFill>
                  <a:srgbClr val="1A1229"/>
                </a:solidFill>
                <a:latin typeface="Poppins Bold"/>
                <a:ea typeface="Poppins Bold"/>
                <a:cs typeface="Poppins Bold"/>
                <a:sym typeface="Poppins Bold"/>
              </a:rPr>
              <a:t>Center for Advanced Red Teaming</a:t>
            </a:r>
          </a:p>
        </p:txBody>
      </p:sp>
      <p:sp>
        <p:nvSpPr>
          <p:cNvPr id="142" name="TextBox 142"/>
          <p:cNvSpPr txBox="1"/>
          <p:nvPr/>
        </p:nvSpPr>
        <p:spPr>
          <a:xfrm>
            <a:off x="3203205" y="9002735"/>
            <a:ext cx="835653" cy="166493"/>
          </a:xfrm>
          <a:prstGeom prst="rect">
            <a:avLst/>
          </a:prstGeom>
        </p:spPr>
        <p:txBody>
          <a:bodyPr lIns="0" tIns="0" rIns="0" bIns="0" rtlCol="0" anchor="t">
            <a:spAutoFit/>
          </a:bodyPr>
          <a:lstStyle/>
          <a:p>
            <a:pPr marL="0" lvl="0" indent="0" algn="ctr">
              <a:lnSpc>
                <a:spcPts val="1357"/>
              </a:lnSpc>
              <a:spcBef>
                <a:spcPct val="0"/>
              </a:spcBef>
            </a:pPr>
            <a:r>
              <a:rPr lang="en-US" sz="969" b="1" u="none" strike="noStrike">
                <a:solidFill>
                  <a:srgbClr val="1A1229"/>
                </a:solidFill>
                <a:latin typeface="Poppins Bold"/>
                <a:ea typeface="Poppins Bold"/>
                <a:cs typeface="Poppins Bold"/>
                <a:sym typeface="Poppins Bold"/>
              </a:rPr>
              <a:t>U.S. Bank</a:t>
            </a:r>
          </a:p>
        </p:txBody>
      </p:sp>
      <p:sp>
        <p:nvSpPr>
          <p:cNvPr id="143" name="TextBox 143"/>
          <p:cNvSpPr txBox="1"/>
          <p:nvPr/>
        </p:nvSpPr>
        <p:spPr>
          <a:xfrm>
            <a:off x="11208435" y="9058182"/>
            <a:ext cx="1136141" cy="159074"/>
          </a:xfrm>
          <a:prstGeom prst="rect">
            <a:avLst/>
          </a:prstGeom>
        </p:spPr>
        <p:txBody>
          <a:bodyPr lIns="0" tIns="0" rIns="0" bIns="0" rtlCol="0" anchor="t">
            <a:spAutoFit/>
          </a:bodyPr>
          <a:lstStyle/>
          <a:p>
            <a:pPr marL="0" lvl="0" indent="0" algn="ctr">
              <a:lnSpc>
                <a:spcPts val="1357"/>
              </a:lnSpc>
              <a:spcBef>
                <a:spcPct val="0"/>
              </a:spcBef>
            </a:pPr>
            <a:r>
              <a:rPr lang="en-US" sz="969" b="1" u="none" strike="noStrike">
                <a:solidFill>
                  <a:srgbClr val="1A1229"/>
                </a:solidFill>
                <a:latin typeface="Poppins Bold"/>
                <a:ea typeface="Poppins Bold"/>
                <a:cs typeface="Poppins Bold"/>
                <a:sym typeface="Poppins Bold"/>
              </a:rPr>
              <a:t>HCSO</a:t>
            </a:r>
          </a:p>
        </p:txBody>
      </p:sp>
      <p:sp>
        <p:nvSpPr>
          <p:cNvPr id="144" name="TextBox 144"/>
          <p:cNvSpPr txBox="1"/>
          <p:nvPr/>
        </p:nvSpPr>
        <p:spPr>
          <a:xfrm>
            <a:off x="1028700" y="625662"/>
            <a:ext cx="3316606" cy="1036453"/>
          </a:xfrm>
          <a:prstGeom prst="rect">
            <a:avLst/>
          </a:prstGeom>
        </p:spPr>
        <p:txBody>
          <a:bodyPr lIns="0" tIns="0" rIns="0" bIns="0" rtlCol="0" anchor="t">
            <a:spAutoFit/>
          </a:bodyPr>
          <a:lstStyle/>
          <a:p>
            <a:pPr algn="l">
              <a:lnSpc>
                <a:spcPts val="7972"/>
              </a:lnSpc>
            </a:pPr>
            <a:r>
              <a:rPr lang="en-US" sz="5694" b="1">
                <a:solidFill>
                  <a:srgbClr val="FFFFFF"/>
                </a:solidFill>
                <a:latin typeface="Poppins Semi-Bold"/>
                <a:ea typeface="Poppins Semi-Bold"/>
                <a:cs typeface="Poppins Semi-Bold"/>
                <a:sym typeface="Poppins Semi-Bold"/>
              </a:rPr>
              <a:t>About </a:t>
            </a:r>
            <a:r>
              <a:rPr lang="en-US" sz="5694" b="1">
                <a:solidFill>
                  <a:srgbClr val="FFFFFF"/>
                </a:solidFill>
                <a:latin typeface="Poppins Medium"/>
                <a:ea typeface="Poppins Medium"/>
                <a:cs typeface="Poppins Medium"/>
                <a:sym typeface="Poppins Medium"/>
              </a:rPr>
              <a:t>Us</a:t>
            </a:r>
          </a:p>
        </p:txBody>
      </p:sp>
      <p:sp>
        <p:nvSpPr>
          <p:cNvPr id="145" name="TextBox 145"/>
          <p:cNvSpPr txBox="1"/>
          <p:nvPr/>
        </p:nvSpPr>
        <p:spPr>
          <a:xfrm>
            <a:off x="1028700" y="2021304"/>
            <a:ext cx="16612396" cy="1172845"/>
          </a:xfrm>
          <a:prstGeom prst="rect">
            <a:avLst/>
          </a:prstGeom>
        </p:spPr>
        <p:txBody>
          <a:bodyPr lIns="0" tIns="0" rIns="0" bIns="0" rtlCol="0" anchor="t">
            <a:spAutoFit/>
          </a:bodyPr>
          <a:lstStyle/>
          <a:p>
            <a:pPr algn="l">
              <a:lnSpc>
                <a:spcPts val="3079"/>
              </a:lnSpc>
            </a:pPr>
            <a:r>
              <a:rPr lang="en-US" sz="2199" b="1">
                <a:solidFill>
                  <a:srgbClr val="FFFFFF"/>
                </a:solidFill>
                <a:latin typeface="Poppins Bold"/>
                <a:ea typeface="Poppins Bold"/>
                <a:cs typeface="Poppins Bold"/>
                <a:sym typeface="Poppins Bold"/>
              </a:rPr>
              <a:t>PRM</a:t>
            </a:r>
            <a:r>
              <a:rPr lang="en-US" sz="2199">
                <a:solidFill>
                  <a:srgbClr val="FFFFFF"/>
                </a:solidFill>
                <a:latin typeface="Poppins"/>
                <a:ea typeface="Poppins"/>
                <a:cs typeface="Poppins"/>
                <a:sym typeface="Poppins"/>
              </a:rPr>
              <a:t>: We conduct, build, and train red teams, helping organizations mature and improve security.</a:t>
            </a:r>
          </a:p>
          <a:p>
            <a:pPr algn="l">
              <a:lnSpc>
                <a:spcPts val="3079"/>
              </a:lnSpc>
            </a:pPr>
            <a:r>
              <a:rPr lang="en-US" sz="2199" b="1">
                <a:solidFill>
                  <a:srgbClr val="FFFFFF"/>
                </a:solidFill>
                <a:latin typeface="Poppins Bold"/>
                <a:ea typeface="Poppins Bold"/>
                <a:cs typeface="Poppins Bold"/>
                <a:sym typeface="Poppins Bold"/>
              </a:rPr>
              <a:t>Meta</a:t>
            </a:r>
            <a:r>
              <a:rPr lang="en-US" sz="2199">
                <a:solidFill>
                  <a:srgbClr val="FFFFFF"/>
                </a:solidFill>
                <a:latin typeface="Poppins"/>
                <a:ea typeface="Poppins"/>
                <a:cs typeface="Poppins"/>
                <a:sym typeface="Poppins"/>
              </a:rPr>
              <a:t>: Started largest physical red team in Silicon Valley, hired dozens of testers, and built a team to oversee findings remediation across global office and data center footprint. </a:t>
            </a:r>
          </a:p>
        </p:txBody>
      </p:sp>
      <p:sp>
        <p:nvSpPr>
          <p:cNvPr id="146" name="TextBox 146"/>
          <p:cNvSpPr txBox="1"/>
          <p:nvPr/>
        </p:nvSpPr>
        <p:spPr>
          <a:xfrm>
            <a:off x="4888050" y="5791350"/>
            <a:ext cx="786529" cy="529068"/>
          </a:xfrm>
          <a:prstGeom prst="rect">
            <a:avLst/>
          </a:prstGeom>
        </p:spPr>
        <p:txBody>
          <a:bodyPr lIns="0" tIns="0" rIns="0" bIns="0" rtlCol="0" anchor="t">
            <a:spAutoFit/>
          </a:bodyPr>
          <a:lstStyle/>
          <a:p>
            <a:pPr algn="ctr">
              <a:lnSpc>
                <a:spcPts val="4072"/>
              </a:lnSpc>
            </a:pPr>
            <a:r>
              <a:rPr lang="en-US" sz="2909">
                <a:solidFill>
                  <a:srgbClr val="FFFFFF"/>
                </a:solidFill>
                <a:latin typeface="Majesty"/>
                <a:ea typeface="Majesty"/>
                <a:cs typeface="Majesty"/>
                <a:sym typeface="Majesty"/>
              </a:rPr>
              <a:t>Ana </a:t>
            </a:r>
          </a:p>
        </p:txBody>
      </p:sp>
      <p:sp>
        <p:nvSpPr>
          <p:cNvPr id="147" name="TextBox 147"/>
          <p:cNvSpPr txBox="1"/>
          <p:nvPr/>
        </p:nvSpPr>
        <p:spPr>
          <a:xfrm>
            <a:off x="12688257" y="5791350"/>
            <a:ext cx="1399156" cy="529068"/>
          </a:xfrm>
          <a:prstGeom prst="rect">
            <a:avLst/>
          </a:prstGeom>
        </p:spPr>
        <p:txBody>
          <a:bodyPr lIns="0" tIns="0" rIns="0" bIns="0" rtlCol="0" anchor="t">
            <a:spAutoFit/>
          </a:bodyPr>
          <a:lstStyle/>
          <a:p>
            <a:pPr algn="ctr">
              <a:lnSpc>
                <a:spcPts val="4072"/>
              </a:lnSpc>
            </a:pPr>
            <a:r>
              <a:rPr lang="en-US" sz="2909">
                <a:solidFill>
                  <a:srgbClr val="FFFFFF"/>
                </a:solidFill>
                <a:latin typeface="Majesty"/>
                <a:ea typeface="Majesty"/>
                <a:cs typeface="Majesty"/>
                <a:sym typeface="Majesty"/>
              </a:rPr>
              <a:t>Shawn </a:t>
            </a:r>
          </a:p>
        </p:txBody>
      </p:sp>
      <p:sp>
        <p:nvSpPr>
          <p:cNvPr id="148" name="TextBox 148"/>
          <p:cNvSpPr txBox="1"/>
          <p:nvPr/>
        </p:nvSpPr>
        <p:spPr>
          <a:xfrm>
            <a:off x="13402769" y="8816347"/>
            <a:ext cx="1136141" cy="334316"/>
          </a:xfrm>
          <a:prstGeom prst="rect">
            <a:avLst/>
          </a:prstGeom>
        </p:spPr>
        <p:txBody>
          <a:bodyPr lIns="0" tIns="0" rIns="0" bIns="0" rtlCol="0" anchor="t">
            <a:spAutoFit/>
          </a:bodyPr>
          <a:lstStyle/>
          <a:p>
            <a:pPr marL="0" lvl="0" indent="0" algn="ctr">
              <a:lnSpc>
                <a:spcPts val="1357"/>
              </a:lnSpc>
              <a:spcBef>
                <a:spcPct val="0"/>
              </a:spcBef>
            </a:pPr>
            <a:r>
              <a:rPr lang="en-US" sz="969" b="1" u="none" strike="noStrike">
                <a:solidFill>
                  <a:srgbClr val="1A1229"/>
                </a:solidFill>
                <a:latin typeface="Poppins Bold"/>
                <a:ea typeface="Poppins Bold"/>
                <a:cs typeface="Poppins Bold"/>
                <a:sym typeface="Poppins Bold"/>
              </a:rPr>
              <a:t>Graduate Faculty</a:t>
            </a:r>
          </a:p>
          <a:p>
            <a:pPr marL="0" lvl="0" indent="0" algn="ctr">
              <a:lnSpc>
                <a:spcPts val="1357"/>
              </a:lnSpc>
              <a:spcBef>
                <a:spcPct val="0"/>
              </a:spcBef>
            </a:pPr>
            <a:r>
              <a:rPr lang="en-US" sz="969" b="1" u="none" strike="noStrike">
                <a:solidFill>
                  <a:srgbClr val="1A1229"/>
                </a:solidFill>
                <a:latin typeface="Poppins Bold"/>
                <a:ea typeface="Poppins Bold"/>
                <a:cs typeface="Poppins Bold"/>
                <a:sym typeface="Poppins Bold"/>
              </a:rPr>
              <a:t>Red Teaming</a:t>
            </a:r>
          </a:p>
        </p:txBody>
      </p:sp>
      <p:grpSp>
        <p:nvGrpSpPr>
          <p:cNvPr id="149" name="Group 149"/>
          <p:cNvGrpSpPr/>
          <p:nvPr/>
        </p:nvGrpSpPr>
        <p:grpSpPr>
          <a:xfrm>
            <a:off x="2" y="9467852"/>
            <a:ext cx="18288000" cy="819150"/>
            <a:chOff x="0" y="0"/>
            <a:chExt cx="24384000" cy="1092200"/>
          </a:xfrm>
        </p:grpSpPr>
        <p:sp>
          <p:nvSpPr>
            <p:cNvPr id="150" name="Freeform 150"/>
            <p:cNvSpPr/>
            <p:nvPr/>
          </p:nvSpPr>
          <p:spPr>
            <a:xfrm>
              <a:off x="0" y="0"/>
              <a:ext cx="24384000" cy="1092200"/>
            </a:xfrm>
            <a:custGeom>
              <a:avLst/>
              <a:gdLst/>
              <a:ahLst/>
              <a:cxnLst/>
              <a:rect l="l" t="t" r="r" b="b"/>
              <a:pathLst>
                <a:path w="24384000" h="1092200">
                  <a:moveTo>
                    <a:pt x="0" y="0"/>
                  </a:moveTo>
                  <a:lnTo>
                    <a:pt x="24384000" y="0"/>
                  </a:lnTo>
                  <a:lnTo>
                    <a:pt x="24384000" y="1092200"/>
                  </a:lnTo>
                  <a:lnTo>
                    <a:pt x="0" y="1092200"/>
                  </a:lnTo>
                  <a:close/>
                </a:path>
              </a:pathLst>
            </a:custGeom>
            <a:solidFill>
              <a:srgbClr val="0C1625"/>
            </a:solidFill>
          </p:spPr>
          <p:txBody>
            <a:bodyPr/>
            <a:lstStyle/>
            <a:p>
              <a:endParaRPr lang="en-US"/>
            </a:p>
          </p:txBody>
        </p:sp>
      </p:grpSp>
      <p:sp>
        <p:nvSpPr>
          <p:cNvPr id="151" name="Freeform 151"/>
          <p:cNvSpPr/>
          <p:nvPr/>
        </p:nvSpPr>
        <p:spPr>
          <a:xfrm>
            <a:off x="1264779" y="9620250"/>
            <a:ext cx="1699234" cy="547688"/>
          </a:xfrm>
          <a:custGeom>
            <a:avLst/>
            <a:gdLst/>
            <a:ahLst/>
            <a:cxnLst/>
            <a:rect l="l" t="t" r="r" b="b"/>
            <a:pathLst>
              <a:path w="1699234" h="547688">
                <a:moveTo>
                  <a:pt x="0" y="0"/>
                </a:moveTo>
                <a:lnTo>
                  <a:pt x="1699234" y="0"/>
                </a:lnTo>
                <a:lnTo>
                  <a:pt x="1699234" y="547688"/>
                </a:lnTo>
                <a:lnTo>
                  <a:pt x="0" y="547688"/>
                </a:lnTo>
                <a:lnTo>
                  <a:pt x="0" y="0"/>
                </a:lnTo>
                <a:close/>
              </a:path>
            </a:pathLst>
          </a:custGeom>
          <a:blipFill>
            <a:blip r:embed="rId15"/>
            <a:stretch>
              <a:fillRect/>
            </a:stretch>
          </a:blipFill>
        </p:spPr>
        <p:txBody>
          <a:bodyPr/>
          <a:lstStyle/>
          <a:p>
            <a:endParaRPr lang="en-US"/>
          </a:p>
        </p:txBody>
      </p:sp>
      <p:sp>
        <p:nvSpPr>
          <p:cNvPr id="152" name="TextBox 152"/>
          <p:cNvSpPr txBox="1"/>
          <p:nvPr/>
        </p:nvSpPr>
        <p:spPr>
          <a:xfrm>
            <a:off x="3261646" y="9685020"/>
            <a:ext cx="2689716" cy="370226"/>
          </a:xfrm>
          <a:prstGeom prst="rect">
            <a:avLst/>
          </a:prstGeom>
        </p:spPr>
        <p:txBody>
          <a:bodyPr lIns="0" tIns="0" rIns="0" bIns="0" rtlCol="0" anchor="t">
            <a:spAutoFit/>
          </a:bodyPr>
          <a:lstStyle/>
          <a:p>
            <a:pPr algn="l">
              <a:lnSpc>
                <a:spcPts val="2520"/>
              </a:lnSpc>
            </a:pPr>
            <a:r>
              <a:rPr lang="en-US" sz="2100" u="sng" spc="450">
                <a:solidFill>
                  <a:srgbClr val="FFFFFF"/>
                </a:solidFill>
                <a:latin typeface="Montserrat"/>
                <a:ea typeface="Montserrat"/>
                <a:cs typeface="Montserrat"/>
                <a:sym typeface="Montserrat"/>
                <a:hlinkClick r:id="rId16" tooltip="https://www.gsx.org/"/>
              </a:rPr>
              <a:t>GSX.ORG</a:t>
            </a:r>
          </a:p>
        </p:txBody>
      </p:sp>
      <p:sp>
        <p:nvSpPr>
          <p:cNvPr id="153" name="Freeform 153"/>
          <p:cNvSpPr/>
          <p:nvPr/>
        </p:nvSpPr>
        <p:spPr>
          <a:xfrm>
            <a:off x="15676001" y="9326040"/>
            <a:ext cx="1606942" cy="1136108"/>
          </a:xfrm>
          <a:custGeom>
            <a:avLst/>
            <a:gdLst/>
            <a:ahLst/>
            <a:cxnLst/>
            <a:rect l="l" t="t" r="r" b="b"/>
            <a:pathLst>
              <a:path w="1606942" h="1136108">
                <a:moveTo>
                  <a:pt x="0" y="0"/>
                </a:moveTo>
                <a:lnTo>
                  <a:pt x="1606942" y="0"/>
                </a:lnTo>
                <a:lnTo>
                  <a:pt x="1606942" y="1136108"/>
                </a:lnTo>
                <a:lnTo>
                  <a:pt x="0" y="1136108"/>
                </a:lnTo>
                <a:lnTo>
                  <a:pt x="0" y="0"/>
                </a:lnTo>
                <a:close/>
              </a:path>
            </a:pathLst>
          </a:custGeom>
          <a:blipFill>
            <a:blip r:embed="rId17"/>
            <a:stretch>
              <a:fillRect/>
            </a:stretch>
          </a:blipFill>
        </p:spPr>
        <p:txBody>
          <a:bodyPr/>
          <a:lstStyle/>
          <a:p>
            <a:endParaRPr lang="en-US"/>
          </a:p>
        </p:txBody>
      </p:sp>
      <p:sp>
        <p:nvSpPr>
          <p:cNvPr id="154" name="Freeform 154"/>
          <p:cNvSpPr/>
          <p:nvPr/>
        </p:nvSpPr>
        <p:spPr>
          <a:xfrm>
            <a:off x="15832695" y="832122"/>
            <a:ext cx="1293554" cy="862368"/>
          </a:xfrm>
          <a:custGeom>
            <a:avLst/>
            <a:gdLst/>
            <a:ahLst/>
            <a:cxnLst/>
            <a:rect l="l" t="t" r="r" b="b"/>
            <a:pathLst>
              <a:path w="1293554" h="862368">
                <a:moveTo>
                  <a:pt x="0" y="0"/>
                </a:moveTo>
                <a:lnTo>
                  <a:pt x="1293554" y="0"/>
                </a:lnTo>
                <a:lnTo>
                  <a:pt x="1293554" y="862368"/>
                </a:lnTo>
                <a:lnTo>
                  <a:pt x="0" y="862368"/>
                </a:lnTo>
                <a:lnTo>
                  <a:pt x="0" y="0"/>
                </a:lnTo>
                <a:close/>
              </a:path>
            </a:pathLst>
          </a:custGeom>
          <a:blipFill>
            <a:blip r:embed="rId18">
              <a:extLst>
                <a:ext uri="{96DAC541-7B7A-43D3-8B79-37D633B846F1}">
                  <asvg:svgBlip xmlns:asvg="http://schemas.microsoft.com/office/drawing/2016/SVG/main" r:embed="rId19"/>
                </a:ext>
              </a:extLst>
            </a:blip>
            <a:stretch>
              <a:fillRect t="-735" b="-735"/>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purple and blue background  Description automatically generated"/>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5832695" y="832122"/>
            <a:ext cx="1293554" cy="862368"/>
          </a:xfrm>
          <a:custGeom>
            <a:avLst/>
            <a:gdLst/>
            <a:ahLst/>
            <a:cxnLst/>
            <a:rect l="l" t="t" r="r" b="b"/>
            <a:pathLst>
              <a:path w="1293554" h="862368">
                <a:moveTo>
                  <a:pt x="0" y="0"/>
                </a:moveTo>
                <a:lnTo>
                  <a:pt x="1293554" y="0"/>
                </a:lnTo>
                <a:lnTo>
                  <a:pt x="1293554" y="862368"/>
                </a:lnTo>
                <a:lnTo>
                  <a:pt x="0" y="862368"/>
                </a:lnTo>
                <a:lnTo>
                  <a:pt x="0" y="0"/>
                </a:lnTo>
                <a:close/>
              </a:path>
            </a:pathLst>
          </a:custGeom>
          <a:blipFill>
            <a:blip r:embed="rId3">
              <a:extLst>
                <a:ext uri="{96DAC541-7B7A-43D3-8B79-37D633B846F1}">
                  <asvg:svgBlip xmlns:asvg="http://schemas.microsoft.com/office/drawing/2016/SVG/main" r:embed="rId4"/>
                </a:ext>
              </a:extLst>
            </a:blip>
            <a:stretch>
              <a:fillRect t="-735" b="-735"/>
            </a:stretch>
          </a:blipFill>
        </p:spPr>
        <p:txBody>
          <a:bodyPr/>
          <a:lstStyle/>
          <a:p>
            <a:endParaRPr lang="en-US"/>
          </a:p>
        </p:txBody>
      </p:sp>
      <p:grpSp>
        <p:nvGrpSpPr>
          <p:cNvPr id="4" name="Group 4"/>
          <p:cNvGrpSpPr/>
          <p:nvPr/>
        </p:nvGrpSpPr>
        <p:grpSpPr>
          <a:xfrm>
            <a:off x="1126182" y="2775802"/>
            <a:ext cx="93939" cy="457812"/>
            <a:chOff x="0" y="0"/>
            <a:chExt cx="24741" cy="120576"/>
          </a:xfrm>
        </p:grpSpPr>
        <p:sp>
          <p:nvSpPr>
            <p:cNvPr id="5" name="Freeform 5"/>
            <p:cNvSpPr/>
            <p:nvPr/>
          </p:nvSpPr>
          <p:spPr>
            <a:xfrm>
              <a:off x="0" y="0"/>
              <a:ext cx="24741" cy="120576"/>
            </a:xfrm>
            <a:custGeom>
              <a:avLst/>
              <a:gdLst/>
              <a:ahLst/>
              <a:cxnLst/>
              <a:rect l="l" t="t" r="r" b="b"/>
              <a:pathLst>
                <a:path w="24741" h="120576">
                  <a:moveTo>
                    <a:pt x="0" y="0"/>
                  </a:moveTo>
                  <a:lnTo>
                    <a:pt x="24741" y="0"/>
                  </a:lnTo>
                  <a:lnTo>
                    <a:pt x="24741" y="120576"/>
                  </a:lnTo>
                  <a:lnTo>
                    <a:pt x="0" y="120576"/>
                  </a:lnTo>
                  <a:close/>
                </a:path>
              </a:pathLst>
            </a:custGeom>
            <a:solidFill>
              <a:srgbClr val="5BC6CB"/>
            </a:solidFill>
          </p:spPr>
          <p:txBody>
            <a:bodyPr/>
            <a:lstStyle/>
            <a:p>
              <a:endParaRPr lang="en-US"/>
            </a:p>
          </p:txBody>
        </p:sp>
        <p:sp>
          <p:nvSpPr>
            <p:cNvPr id="6" name="TextBox 6"/>
            <p:cNvSpPr txBox="1"/>
            <p:nvPr/>
          </p:nvSpPr>
          <p:spPr>
            <a:xfrm>
              <a:off x="0" y="-28575"/>
              <a:ext cx="24741" cy="149151"/>
            </a:xfrm>
            <a:prstGeom prst="rect">
              <a:avLst/>
            </a:prstGeom>
          </p:spPr>
          <p:txBody>
            <a:bodyPr lIns="50800" tIns="50800" rIns="50800" bIns="50800" rtlCol="0" anchor="ctr"/>
            <a:lstStyle/>
            <a:p>
              <a:pPr algn="ctr">
                <a:lnSpc>
                  <a:spcPts val="2100"/>
                </a:lnSpc>
              </a:pPr>
              <a:endParaRPr/>
            </a:p>
          </p:txBody>
        </p:sp>
      </p:grpSp>
      <p:grpSp>
        <p:nvGrpSpPr>
          <p:cNvPr id="7" name="Group 7"/>
          <p:cNvGrpSpPr/>
          <p:nvPr/>
        </p:nvGrpSpPr>
        <p:grpSpPr>
          <a:xfrm>
            <a:off x="2" y="9326040"/>
            <a:ext cx="18288000" cy="1136108"/>
            <a:chOff x="0" y="0"/>
            <a:chExt cx="24384000" cy="1514811"/>
          </a:xfrm>
        </p:grpSpPr>
        <p:grpSp>
          <p:nvGrpSpPr>
            <p:cNvPr id="8" name="Group 8"/>
            <p:cNvGrpSpPr/>
            <p:nvPr/>
          </p:nvGrpSpPr>
          <p:grpSpPr>
            <a:xfrm>
              <a:off x="0" y="189082"/>
              <a:ext cx="24384000" cy="1092200"/>
              <a:chOff x="0" y="0"/>
              <a:chExt cx="24384000" cy="1092200"/>
            </a:xfrm>
          </p:grpSpPr>
          <p:sp>
            <p:nvSpPr>
              <p:cNvPr id="9" name="Freeform 9"/>
              <p:cNvSpPr/>
              <p:nvPr/>
            </p:nvSpPr>
            <p:spPr>
              <a:xfrm>
                <a:off x="0" y="0"/>
                <a:ext cx="24384000" cy="1092200"/>
              </a:xfrm>
              <a:custGeom>
                <a:avLst/>
                <a:gdLst/>
                <a:ahLst/>
                <a:cxnLst/>
                <a:rect l="l" t="t" r="r" b="b"/>
                <a:pathLst>
                  <a:path w="24384000" h="1092200">
                    <a:moveTo>
                      <a:pt x="0" y="0"/>
                    </a:moveTo>
                    <a:lnTo>
                      <a:pt x="24384000" y="0"/>
                    </a:lnTo>
                    <a:lnTo>
                      <a:pt x="24384000" y="1092200"/>
                    </a:lnTo>
                    <a:lnTo>
                      <a:pt x="0" y="1092200"/>
                    </a:lnTo>
                    <a:close/>
                  </a:path>
                </a:pathLst>
              </a:custGeom>
              <a:solidFill>
                <a:srgbClr val="0C1625"/>
              </a:solidFill>
            </p:spPr>
            <p:txBody>
              <a:bodyPr/>
              <a:lstStyle/>
              <a:p>
                <a:endParaRPr lang="en-US"/>
              </a:p>
            </p:txBody>
          </p:sp>
        </p:grpSp>
        <p:sp>
          <p:nvSpPr>
            <p:cNvPr id="10" name="Freeform 10"/>
            <p:cNvSpPr/>
            <p:nvPr/>
          </p:nvSpPr>
          <p:spPr>
            <a:xfrm>
              <a:off x="1686370" y="392280"/>
              <a:ext cx="2265646" cy="730250"/>
            </a:xfrm>
            <a:custGeom>
              <a:avLst/>
              <a:gdLst/>
              <a:ahLst/>
              <a:cxnLst/>
              <a:rect l="l" t="t" r="r" b="b"/>
              <a:pathLst>
                <a:path w="2265646" h="730250">
                  <a:moveTo>
                    <a:pt x="0" y="0"/>
                  </a:moveTo>
                  <a:lnTo>
                    <a:pt x="2265646" y="0"/>
                  </a:lnTo>
                  <a:lnTo>
                    <a:pt x="2265646" y="730250"/>
                  </a:lnTo>
                  <a:lnTo>
                    <a:pt x="0" y="730250"/>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4348860" y="478640"/>
              <a:ext cx="3586288" cy="493634"/>
            </a:xfrm>
            <a:prstGeom prst="rect">
              <a:avLst/>
            </a:prstGeom>
          </p:spPr>
          <p:txBody>
            <a:bodyPr lIns="0" tIns="0" rIns="0" bIns="0" rtlCol="0" anchor="t">
              <a:spAutoFit/>
            </a:bodyPr>
            <a:lstStyle/>
            <a:p>
              <a:pPr algn="l">
                <a:lnSpc>
                  <a:spcPts val="2520"/>
                </a:lnSpc>
              </a:pPr>
              <a:r>
                <a:rPr lang="en-US" sz="2100" u="sng" spc="450">
                  <a:solidFill>
                    <a:srgbClr val="FFFFFF"/>
                  </a:solidFill>
                  <a:latin typeface="Montserrat"/>
                  <a:ea typeface="Montserrat"/>
                  <a:cs typeface="Montserrat"/>
                  <a:sym typeface="Montserrat"/>
                  <a:hlinkClick r:id="rId6" tooltip="https://www.gsx.org/"/>
                </a:rPr>
                <a:t>GSX.ORG</a:t>
              </a:r>
            </a:p>
          </p:txBody>
        </p:sp>
        <p:sp>
          <p:nvSpPr>
            <p:cNvPr id="12" name="Freeform 12"/>
            <p:cNvSpPr/>
            <p:nvPr/>
          </p:nvSpPr>
          <p:spPr>
            <a:xfrm>
              <a:off x="20901332" y="0"/>
              <a:ext cx="2142589" cy="1514811"/>
            </a:xfrm>
            <a:custGeom>
              <a:avLst/>
              <a:gdLst/>
              <a:ahLst/>
              <a:cxnLst/>
              <a:rect l="l" t="t" r="r" b="b"/>
              <a:pathLst>
                <a:path w="2142589" h="1514811">
                  <a:moveTo>
                    <a:pt x="0" y="0"/>
                  </a:moveTo>
                  <a:lnTo>
                    <a:pt x="2142590" y="0"/>
                  </a:lnTo>
                  <a:lnTo>
                    <a:pt x="2142590" y="1514811"/>
                  </a:lnTo>
                  <a:lnTo>
                    <a:pt x="0" y="1514811"/>
                  </a:lnTo>
                  <a:lnTo>
                    <a:pt x="0" y="0"/>
                  </a:lnTo>
                  <a:close/>
                </a:path>
              </a:pathLst>
            </a:custGeom>
            <a:blipFill>
              <a:blip r:embed="rId7"/>
              <a:stretch>
                <a:fillRect/>
              </a:stretch>
            </a:blipFill>
          </p:spPr>
          <p:txBody>
            <a:bodyPr/>
            <a:lstStyle/>
            <a:p>
              <a:endParaRPr lang="en-US"/>
            </a:p>
          </p:txBody>
        </p:sp>
      </p:grpSp>
      <p:grpSp>
        <p:nvGrpSpPr>
          <p:cNvPr id="13" name="Group 13"/>
          <p:cNvGrpSpPr/>
          <p:nvPr/>
        </p:nvGrpSpPr>
        <p:grpSpPr>
          <a:xfrm>
            <a:off x="3905750" y="4437471"/>
            <a:ext cx="2988331" cy="2109640"/>
            <a:chOff x="0" y="0"/>
            <a:chExt cx="887598" cy="626608"/>
          </a:xfrm>
        </p:grpSpPr>
        <p:sp>
          <p:nvSpPr>
            <p:cNvPr id="14" name="Freeform 14"/>
            <p:cNvSpPr/>
            <p:nvPr/>
          </p:nvSpPr>
          <p:spPr>
            <a:xfrm>
              <a:off x="0" y="0"/>
              <a:ext cx="887598" cy="626608"/>
            </a:xfrm>
            <a:custGeom>
              <a:avLst/>
              <a:gdLst/>
              <a:ahLst/>
              <a:cxnLst/>
              <a:rect l="l" t="t" r="r" b="b"/>
              <a:pathLst>
                <a:path w="887598" h="626608">
                  <a:moveTo>
                    <a:pt x="132127" y="0"/>
                  </a:moveTo>
                  <a:lnTo>
                    <a:pt x="755471" y="0"/>
                  </a:lnTo>
                  <a:cubicBezTo>
                    <a:pt x="828443" y="0"/>
                    <a:pt x="887598" y="59155"/>
                    <a:pt x="887598" y="132127"/>
                  </a:cubicBezTo>
                  <a:lnTo>
                    <a:pt x="887598" y="494481"/>
                  </a:lnTo>
                  <a:cubicBezTo>
                    <a:pt x="887598" y="567453"/>
                    <a:pt x="828443" y="626608"/>
                    <a:pt x="755471" y="626608"/>
                  </a:cubicBezTo>
                  <a:lnTo>
                    <a:pt x="132127" y="626608"/>
                  </a:lnTo>
                  <a:cubicBezTo>
                    <a:pt x="59155" y="626608"/>
                    <a:pt x="0" y="567453"/>
                    <a:pt x="0" y="494481"/>
                  </a:cubicBezTo>
                  <a:lnTo>
                    <a:pt x="0" y="132127"/>
                  </a:lnTo>
                  <a:cubicBezTo>
                    <a:pt x="0" y="59155"/>
                    <a:pt x="59155" y="0"/>
                    <a:pt x="132127" y="0"/>
                  </a:cubicBezTo>
                  <a:close/>
                </a:path>
              </a:pathLst>
            </a:custGeom>
            <a:solidFill>
              <a:srgbClr val="7261AB"/>
            </a:solidFill>
          </p:spPr>
          <p:txBody>
            <a:bodyPr/>
            <a:lstStyle/>
            <a:p>
              <a:endParaRPr lang="en-US"/>
            </a:p>
          </p:txBody>
        </p:sp>
        <p:sp>
          <p:nvSpPr>
            <p:cNvPr id="15" name="TextBox 15"/>
            <p:cNvSpPr txBox="1"/>
            <p:nvPr/>
          </p:nvSpPr>
          <p:spPr>
            <a:xfrm>
              <a:off x="0" y="-28575"/>
              <a:ext cx="887598" cy="655183"/>
            </a:xfrm>
            <a:prstGeom prst="rect">
              <a:avLst/>
            </a:prstGeom>
          </p:spPr>
          <p:txBody>
            <a:bodyPr lIns="50800" tIns="50800" rIns="50800" bIns="50800" rtlCol="0" anchor="ctr"/>
            <a:lstStyle/>
            <a:p>
              <a:pPr algn="ctr">
                <a:lnSpc>
                  <a:spcPts val="2100"/>
                </a:lnSpc>
              </a:pPr>
              <a:endParaRPr/>
            </a:p>
          </p:txBody>
        </p:sp>
      </p:grpSp>
      <p:grpSp>
        <p:nvGrpSpPr>
          <p:cNvPr id="16" name="Group 16"/>
          <p:cNvGrpSpPr/>
          <p:nvPr/>
        </p:nvGrpSpPr>
        <p:grpSpPr>
          <a:xfrm>
            <a:off x="7636491" y="4437471"/>
            <a:ext cx="2988331" cy="2109640"/>
            <a:chOff x="0" y="0"/>
            <a:chExt cx="887598" cy="626608"/>
          </a:xfrm>
        </p:grpSpPr>
        <p:sp>
          <p:nvSpPr>
            <p:cNvPr id="17" name="Freeform 17"/>
            <p:cNvSpPr/>
            <p:nvPr/>
          </p:nvSpPr>
          <p:spPr>
            <a:xfrm>
              <a:off x="0" y="0"/>
              <a:ext cx="887598" cy="626608"/>
            </a:xfrm>
            <a:custGeom>
              <a:avLst/>
              <a:gdLst/>
              <a:ahLst/>
              <a:cxnLst/>
              <a:rect l="l" t="t" r="r" b="b"/>
              <a:pathLst>
                <a:path w="887598" h="626608">
                  <a:moveTo>
                    <a:pt x="132127" y="0"/>
                  </a:moveTo>
                  <a:lnTo>
                    <a:pt x="755471" y="0"/>
                  </a:lnTo>
                  <a:cubicBezTo>
                    <a:pt x="828443" y="0"/>
                    <a:pt x="887598" y="59155"/>
                    <a:pt x="887598" y="132127"/>
                  </a:cubicBezTo>
                  <a:lnTo>
                    <a:pt x="887598" y="494481"/>
                  </a:lnTo>
                  <a:cubicBezTo>
                    <a:pt x="887598" y="567453"/>
                    <a:pt x="828443" y="626608"/>
                    <a:pt x="755471" y="626608"/>
                  </a:cubicBezTo>
                  <a:lnTo>
                    <a:pt x="132127" y="626608"/>
                  </a:lnTo>
                  <a:cubicBezTo>
                    <a:pt x="59155" y="626608"/>
                    <a:pt x="0" y="567453"/>
                    <a:pt x="0" y="494481"/>
                  </a:cubicBezTo>
                  <a:lnTo>
                    <a:pt x="0" y="132127"/>
                  </a:lnTo>
                  <a:cubicBezTo>
                    <a:pt x="0" y="59155"/>
                    <a:pt x="59155" y="0"/>
                    <a:pt x="132127" y="0"/>
                  </a:cubicBezTo>
                  <a:close/>
                </a:path>
              </a:pathLst>
            </a:custGeom>
            <a:solidFill>
              <a:srgbClr val="7261AB"/>
            </a:solidFill>
          </p:spPr>
          <p:txBody>
            <a:bodyPr/>
            <a:lstStyle/>
            <a:p>
              <a:endParaRPr lang="en-US"/>
            </a:p>
          </p:txBody>
        </p:sp>
        <p:sp>
          <p:nvSpPr>
            <p:cNvPr id="18" name="TextBox 18"/>
            <p:cNvSpPr txBox="1"/>
            <p:nvPr/>
          </p:nvSpPr>
          <p:spPr>
            <a:xfrm>
              <a:off x="0" y="-28575"/>
              <a:ext cx="887598" cy="655183"/>
            </a:xfrm>
            <a:prstGeom prst="rect">
              <a:avLst/>
            </a:prstGeom>
          </p:spPr>
          <p:txBody>
            <a:bodyPr lIns="50800" tIns="50800" rIns="50800" bIns="50800" rtlCol="0" anchor="ctr"/>
            <a:lstStyle/>
            <a:p>
              <a:pPr algn="ctr">
                <a:lnSpc>
                  <a:spcPts val="2100"/>
                </a:lnSpc>
              </a:pPr>
              <a:endParaRPr/>
            </a:p>
          </p:txBody>
        </p:sp>
      </p:grpSp>
      <p:grpSp>
        <p:nvGrpSpPr>
          <p:cNvPr id="19" name="Group 19"/>
          <p:cNvGrpSpPr/>
          <p:nvPr/>
        </p:nvGrpSpPr>
        <p:grpSpPr>
          <a:xfrm>
            <a:off x="11364703" y="4437471"/>
            <a:ext cx="2988331" cy="2109640"/>
            <a:chOff x="0" y="0"/>
            <a:chExt cx="887598" cy="626608"/>
          </a:xfrm>
        </p:grpSpPr>
        <p:sp>
          <p:nvSpPr>
            <p:cNvPr id="20" name="Freeform 20"/>
            <p:cNvSpPr/>
            <p:nvPr/>
          </p:nvSpPr>
          <p:spPr>
            <a:xfrm>
              <a:off x="0" y="0"/>
              <a:ext cx="887598" cy="626608"/>
            </a:xfrm>
            <a:custGeom>
              <a:avLst/>
              <a:gdLst/>
              <a:ahLst/>
              <a:cxnLst/>
              <a:rect l="l" t="t" r="r" b="b"/>
              <a:pathLst>
                <a:path w="887598" h="626608">
                  <a:moveTo>
                    <a:pt x="132127" y="0"/>
                  </a:moveTo>
                  <a:lnTo>
                    <a:pt x="755471" y="0"/>
                  </a:lnTo>
                  <a:cubicBezTo>
                    <a:pt x="828443" y="0"/>
                    <a:pt x="887598" y="59155"/>
                    <a:pt x="887598" y="132127"/>
                  </a:cubicBezTo>
                  <a:lnTo>
                    <a:pt x="887598" y="494481"/>
                  </a:lnTo>
                  <a:cubicBezTo>
                    <a:pt x="887598" y="567453"/>
                    <a:pt x="828443" y="626608"/>
                    <a:pt x="755471" y="626608"/>
                  </a:cubicBezTo>
                  <a:lnTo>
                    <a:pt x="132127" y="626608"/>
                  </a:lnTo>
                  <a:cubicBezTo>
                    <a:pt x="59155" y="626608"/>
                    <a:pt x="0" y="567453"/>
                    <a:pt x="0" y="494481"/>
                  </a:cubicBezTo>
                  <a:lnTo>
                    <a:pt x="0" y="132127"/>
                  </a:lnTo>
                  <a:cubicBezTo>
                    <a:pt x="0" y="59155"/>
                    <a:pt x="59155" y="0"/>
                    <a:pt x="132127" y="0"/>
                  </a:cubicBezTo>
                  <a:close/>
                </a:path>
              </a:pathLst>
            </a:custGeom>
            <a:solidFill>
              <a:srgbClr val="7261AB"/>
            </a:solidFill>
          </p:spPr>
          <p:txBody>
            <a:bodyPr/>
            <a:lstStyle/>
            <a:p>
              <a:endParaRPr lang="en-US"/>
            </a:p>
          </p:txBody>
        </p:sp>
        <p:sp>
          <p:nvSpPr>
            <p:cNvPr id="21" name="TextBox 21"/>
            <p:cNvSpPr txBox="1"/>
            <p:nvPr/>
          </p:nvSpPr>
          <p:spPr>
            <a:xfrm>
              <a:off x="0" y="-28575"/>
              <a:ext cx="887598" cy="655183"/>
            </a:xfrm>
            <a:prstGeom prst="rect">
              <a:avLst/>
            </a:prstGeom>
          </p:spPr>
          <p:txBody>
            <a:bodyPr lIns="50800" tIns="50800" rIns="50800" bIns="50800" rtlCol="0" anchor="ctr"/>
            <a:lstStyle/>
            <a:p>
              <a:pPr algn="ctr">
                <a:lnSpc>
                  <a:spcPts val="2100"/>
                </a:lnSpc>
              </a:pPr>
              <a:endParaRPr/>
            </a:p>
          </p:txBody>
        </p:sp>
      </p:grpSp>
      <p:grpSp>
        <p:nvGrpSpPr>
          <p:cNvPr id="22" name="Group 22"/>
          <p:cNvGrpSpPr/>
          <p:nvPr/>
        </p:nvGrpSpPr>
        <p:grpSpPr>
          <a:xfrm>
            <a:off x="7636491" y="6966211"/>
            <a:ext cx="2988331" cy="2109640"/>
            <a:chOff x="0" y="0"/>
            <a:chExt cx="887598" cy="626608"/>
          </a:xfrm>
        </p:grpSpPr>
        <p:sp>
          <p:nvSpPr>
            <p:cNvPr id="23" name="Freeform 23"/>
            <p:cNvSpPr/>
            <p:nvPr/>
          </p:nvSpPr>
          <p:spPr>
            <a:xfrm>
              <a:off x="0" y="0"/>
              <a:ext cx="887598" cy="626608"/>
            </a:xfrm>
            <a:custGeom>
              <a:avLst/>
              <a:gdLst/>
              <a:ahLst/>
              <a:cxnLst/>
              <a:rect l="l" t="t" r="r" b="b"/>
              <a:pathLst>
                <a:path w="887598" h="626608">
                  <a:moveTo>
                    <a:pt x="132127" y="0"/>
                  </a:moveTo>
                  <a:lnTo>
                    <a:pt x="755471" y="0"/>
                  </a:lnTo>
                  <a:cubicBezTo>
                    <a:pt x="828443" y="0"/>
                    <a:pt x="887598" y="59155"/>
                    <a:pt x="887598" y="132127"/>
                  </a:cubicBezTo>
                  <a:lnTo>
                    <a:pt x="887598" y="494481"/>
                  </a:lnTo>
                  <a:cubicBezTo>
                    <a:pt x="887598" y="567453"/>
                    <a:pt x="828443" y="626608"/>
                    <a:pt x="755471" y="626608"/>
                  </a:cubicBezTo>
                  <a:lnTo>
                    <a:pt x="132127" y="626608"/>
                  </a:lnTo>
                  <a:cubicBezTo>
                    <a:pt x="59155" y="626608"/>
                    <a:pt x="0" y="567453"/>
                    <a:pt x="0" y="494481"/>
                  </a:cubicBezTo>
                  <a:lnTo>
                    <a:pt x="0" y="132127"/>
                  </a:lnTo>
                  <a:cubicBezTo>
                    <a:pt x="0" y="59155"/>
                    <a:pt x="59155" y="0"/>
                    <a:pt x="132127" y="0"/>
                  </a:cubicBezTo>
                  <a:close/>
                </a:path>
              </a:pathLst>
            </a:custGeom>
            <a:solidFill>
              <a:srgbClr val="7261AB"/>
            </a:solidFill>
          </p:spPr>
          <p:txBody>
            <a:bodyPr/>
            <a:lstStyle/>
            <a:p>
              <a:endParaRPr lang="en-US"/>
            </a:p>
          </p:txBody>
        </p:sp>
        <p:sp>
          <p:nvSpPr>
            <p:cNvPr id="24" name="TextBox 24"/>
            <p:cNvSpPr txBox="1"/>
            <p:nvPr/>
          </p:nvSpPr>
          <p:spPr>
            <a:xfrm>
              <a:off x="0" y="-28575"/>
              <a:ext cx="887598" cy="655183"/>
            </a:xfrm>
            <a:prstGeom prst="rect">
              <a:avLst/>
            </a:prstGeom>
          </p:spPr>
          <p:txBody>
            <a:bodyPr lIns="50800" tIns="50800" rIns="50800" bIns="50800" rtlCol="0" anchor="ctr"/>
            <a:lstStyle/>
            <a:p>
              <a:pPr algn="ctr">
                <a:lnSpc>
                  <a:spcPts val="2100"/>
                </a:lnSpc>
              </a:pPr>
              <a:endParaRPr/>
            </a:p>
          </p:txBody>
        </p:sp>
      </p:grpSp>
      <p:grpSp>
        <p:nvGrpSpPr>
          <p:cNvPr id="25" name="Group 25"/>
          <p:cNvGrpSpPr/>
          <p:nvPr/>
        </p:nvGrpSpPr>
        <p:grpSpPr>
          <a:xfrm>
            <a:off x="3905750" y="6966211"/>
            <a:ext cx="2988331" cy="2109640"/>
            <a:chOff x="0" y="0"/>
            <a:chExt cx="887598" cy="626608"/>
          </a:xfrm>
        </p:grpSpPr>
        <p:sp>
          <p:nvSpPr>
            <p:cNvPr id="26" name="Freeform 26"/>
            <p:cNvSpPr/>
            <p:nvPr/>
          </p:nvSpPr>
          <p:spPr>
            <a:xfrm>
              <a:off x="0" y="0"/>
              <a:ext cx="887598" cy="626608"/>
            </a:xfrm>
            <a:custGeom>
              <a:avLst/>
              <a:gdLst/>
              <a:ahLst/>
              <a:cxnLst/>
              <a:rect l="l" t="t" r="r" b="b"/>
              <a:pathLst>
                <a:path w="887598" h="626608">
                  <a:moveTo>
                    <a:pt x="132127" y="0"/>
                  </a:moveTo>
                  <a:lnTo>
                    <a:pt x="755471" y="0"/>
                  </a:lnTo>
                  <a:cubicBezTo>
                    <a:pt x="828443" y="0"/>
                    <a:pt x="887598" y="59155"/>
                    <a:pt x="887598" y="132127"/>
                  </a:cubicBezTo>
                  <a:lnTo>
                    <a:pt x="887598" y="494481"/>
                  </a:lnTo>
                  <a:cubicBezTo>
                    <a:pt x="887598" y="567453"/>
                    <a:pt x="828443" y="626608"/>
                    <a:pt x="755471" y="626608"/>
                  </a:cubicBezTo>
                  <a:lnTo>
                    <a:pt x="132127" y="626608"/>
                  </a:lnTo>
                  <a:cubicBezTo>
                    <a:pt x="59155" y="626608"/>
                    <a:pt x="0" y="567453"/>
                    <a:pt x="0" y="494481"/>
                  </a:cubicBezTo>
                  <a:lnTo>
                    <a:pt x="0" y="132127"/>
                  </a:lnTo>
                  <a:cubicBezTo>
                    <a:pt x="0" y="59155"/>
                    <a:pt x="59155" y="0"/>
                    <a:pt x="132127" y="0"/>
                  </a:cubicBezTo>
                  <a:close/>
                </a:path>
              </a:pathLst>
            </a:custGeom>
            <a:solidFill>
              <a:srgbClr val="7261AB"/>
            </a:solidFill>
          </p:spPr>
          <p:txBody>
            <a:bodyPr/>
            <a:lstStyle/>
            <a:p>
              <a:endParaRPr lang="en-US"/>
            </a:p>
          </p:txBody>
        </p:sp>
        <p:sp>
          <p:nvSpPr>
            <p:cNvPr id="27" name="TextBox 27"/>
            <p:cNvSpPr txBox="1"/>
            <p:nvPr/>
          </p:nvSpPr>
          <p:spPr>
            <a:xfrm>
              <a:off x="0" y="-28575"/>
              <a:ext cx="887598" cy="655183"/>
            </a:xfrm>
            <a:prstGeom prst="rect">
              <a:avLst/>
            </a:prstGeom>
          </p:spPr>
          <p:txBody>
            <a:bodyPr lIns="50800" tIns="50800" rIns="50800" bIns="50800" rtlCol="0" anchor="ctr"/>
            <a:lstStyle/>
            <a:p>
              <a:pPr algn="ctr">
                <a:lnSpc>
                  <a:spcPts val="2100"/>
                </a:lnSpc>
              </a:pPr>
              <a:endParaRPr/>
            </a:p>
          </p:txBody>
        </p:sp>
      </p:grpSp>
      <p:grpSp>
        <p:nvGrpSpPr>
          <p:cNvPr id="28" name="Group 28"/>
          <p:cNvGrpSpPr/>
          <p:nvPr/>
        </p:nvGrpSpPr>
        <p:grpSpPr>
          <a:xfrm>
            <a:off x="11367233" y="6966211"/>
            <a:ext cx="2988331" cy="2109640"/>
            <a:chOff x="0" y="0"/>
            <a:chExt cx="887598" cy="626608"/>
          </a:xfrm>
        </p:grpSpPr>
        <p:sp>
          <p:nvSpPr>
            <p:cNvPr id="29" name="Freeform 29"/>
            <p:cNvSpPr/>
            <p:nvPr/>
          </p:nvSpPr>
          <p:spPr>
            <a:xfrm>
              <a:off x="0" y="0"/>
              <a:ext cx="887598" cy="626608"/>
            </a:xfrm>
            <a:custGeom>
              <a:avLst/>
              <a:gdLst/>
              <a:ahLst/>
              <a:cxnLst/>
              <a:rect l="l" t="t" r="r" b="b"/>
              <a:pathLst>
                <a:path w="887598" h="626608">
                  <a:moveTo>
                    <a:pt x="132127" y="0"/>
                  </a:moveTo>
                  <a:lnTo>
                    <a:pt x="755471" y="0"/>
                  </a:lnTo>
                  <a:cubicBezTo>
                    <a:pt x="828443" y="0"/>
                    <a:pt x="887598" y="59155"/>
                    <a:pt x="887598" y="132127"/>
                  </a:cubicBezTo>
                  <a:lnTo>
                    <a:pt x="887598" y="494481"/>
                  </a:lnTo>
                  <a:cubicBezTo>
                    <a:pt x="887598" y="567453"/>
                    <a:pt x="828443" y="626608"/>
                    <a:pt x="755471" y="626608"/>
                  </a:cubicBezTo>
                  <a:lnTo>
                    <a:pt x="132127" y="626608"/>
                  </a:lnTo>
                  <a:cubicBezTo>
                    <a:pt x="59155" y="626608"/>
                    <a:pt x="0" y="567453"/>
                    <a:pt x="0" y="494481"/>
                  </a:cubicBezTo>
                  <a:lnTo>
                    <a:pt x="0" y="132127"/>
                  </a:lnTo>
                  <a:cubicBezTo>
                    <a:pt x="0" y="59155"/>
                    <a:pt x="59155" y="0"/>
                    <a:pt x="132127" y="0"/>
                  </a:cubicBezTo>
                  <a:close/>
                </a:path>
              </a:pathLst>
            </a:custGeom>
            <a:solidFill>
              <a:srgbClr val="7261AB"/>
            </a:solidFill>
          </p:spPr>
          <p:txBody>
            <a:bodyPr/>
            <a:lstStyle/>
            <a:p>
              <a:endParaRPr lang="en-US"/>
            </a:p>
          </p:txBody>
        </p:sp>
        <p:sp>
          <p:nvSpPr>
            <p:cNvPr id="30" name="TextBox 30"/>
            <p:cNvSpPr txBox="1"/>
            <p:nvPr/>
          </p:nvSpPr>
          <p:spPr>
            <a:xfrm>
              <a:off x="0" y="-28575"/>
              <a:ext cx="887598" cy="655183"/>
            </a:xfrm>
            <a:prstGeom prst="rect">
              <a:avLst/>
            </a:prstGeom>
          </p:spPr>
          <p:txBody>
            <a:bodyPr lIns="50800" tIns="50800" rIns="50800" bIns="50800" rtlCol="0" anchor="ctr"/>
            <a:lstStyle/>
            <a:p>
              <a:pPr algn="ctr">
                <a:lnSpc>
                  <a:spcPts val="2100"/>
                </a:lnSpc>
              </a:pPr>
              <a:endParaRPr/>
            </a:p>
          </p:txBody>
        </p:sp>
      </p:grpSp>
      <p:sp>
        <p:nvSpPr>
          <p:cNvPr id="31" name="Freeform 31"/>
          <p:cNvSpPr/>
          <p:nvPr/>
        </p:nvSpPr>
        <p:spPr>
          <a:xfrm>
            <a:off x="4721707" y="4705437"/>
            <a:ext cx="1298024" cy="1155241"/>
          </a:xfrm>
          <a:custGeom>
            <a:avLst/>
            <a:gdLst/>
            <a:ahLst/>
            <a:cxnLst/>
            <a:rect l="l" t="t" r="r" b="b"/>
            <a:pathLst>
              <a:path w="1298024" h="1155241">
                <a:moveTo>
                  <a:pt x="0" y="0"/>
                </a:moveTo>
                <a:lnTo>
                  <a:pt x="1298024" y="0"/>
                </a:lnTo>
                <a:lnTo>
                  <a:pt x="1298024" y="1155242"/>
                </a:lnTo>
                <a:lnTo>
                  <a:pt x="0" y="11552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2" name="Freeform 32"/>
          <p:cNvSpPr/>
          <p:nvPr/>
        </p:nvSpPr>
        <p:spPr>
          <a:xfrm>
            <a:off x="8576141" y="4705437"/>
            <a:ext cx="1109032" cy="1155241"/>
          </a:xfrm>
          <a:custGeom>
            <a:avLst/>
            <a:gdLst/>
            <a:ahLst/>
            <a:cxnLst/>
            <a:rect l="l" t="t" r="r" b="b"/>
            <a:pathLst>
              <a:path w="1109032" h="1155241">
                <a:moveTo>
                  <a:pt x="0" y="0"/>
                </a:moveTo>
                <a:lnTo>
                  <a:pt x="1109031" y="0"/>
                </a:lnTo>
                <a:lnTo>
                  <a:pt x="1109031" y="1155242"/>
                </a:lnTo>
                <a:lnTo>
                  <a:pt x="0" y="11552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3" name="Freeform 33"/>
          <p:cNvSpPr/>
          <p:nvPr/>
        </p:nvSpPr>
        <p:spPr>
          <a:xfrm>
            <a:off x="12262614" y="4705437"/>
            <a:ext cx="1192507" cy="1155241"/>
          </a:xfrm>
          <a:custGeom>
            <a:avLst/>
            <a:gdLst/>
            <a:ahLst/>
            <a:cxnLst/>
            <a:rect l="l" t="t" r="r" b="b"/>
            <a:pathLst>
              <a:path w="1192507" h="1155241">
                <a:moveTo>
                  <a:pt x="0" y="0"/>
                </a:moveTo>
                <a:lnTo>
                  <a:pt x="1192508" y="0"/>
                </a:lnTo>
                <a:lnTo>
                  <a:pt x="1192508" y="1155242"/>
                </a:lnTo>
                <a:lnTo>
                  <a:pt x="0" y="11552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4" name="Freeform 34"/>
          <p:cNvSpPr/>
          <p:nvPr/>
        </p:nvSpPr>
        <p:spPr>
          <a:xfrm>
            <a:off x="8205643" y="7408904"/>
            <a:ext cx="1850028" cy="980515"/>
          </a:xfrm>
          <a:custGeom>
            <a:avLst/>
            <a:gdLst/>
            <a:ahLst/>
            <a:cxnLst/>
            <a:rect l="l" t="t" r="r" b="b"/>
            <a:pathLst>
              <a:path w="1850028" h="980515">
                <a:moveTo>
                  <a:pt x="0" y="0"/>
                </a:moveTo>
                <a:lnTo>
                  <a:pt x="1850027" y="0"/>
                </a:lnTo>
                <a:lnTo>
                  <a:pt x="1850027" y="980515"/>
                </a:lnTo>
                <a:lnTo>
                  <a:pt x="0" y="98051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35" name="Freeform 35"/>
          <p:cNvSpPr/>
          <p:nvPr/>
        </p:nvSpPr>
        <p:spPr>
          <a:xfrm>
            <a:off x="4894892" y="7330910"/>
            <a:ext cx="1008647" cy="1136504"/>
          </a:xfrm>
          <a:custGeom>
            <a:avLst/>
            <a:gdLst/>
            <a:ahLst/>
            <a:cxnLst/>
            <a:rect l="l" t="t" r="r" b="b"/>
            <a:pathLst>
              <a:path w="1008647" h="1136504">
                <a:moveTo>
                  <a:pt x="0" y="0"/>
                </a:moveTo>
                <a:lnTo>
                  <a:pt x="1008647" y="0"/>
                </a:lnTo>
                <a:lnTo>
                  <a:pt x="1008647" y="1136503"/>
                </a:lnTo>
                <a:lnTo>
                  <a:pt x="0" y="113650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6" name="Freeform 36"/>
          <p:cNvSpPr/>
          <p:nvPr/>
        </p:nvSpPr>
        <p:spPr>
          <a:xfrm>
            <a:off x="12420111" y="7330910"/>
            <a:ext cx="882574" cy="882574"/>
          </a:xfrm>
          <a:custGeom>
            <a:avLst/>
            <a:gdLst/>
            <a:ahLst/>
            <a:cxnLst/>
            <a:rect l="l" t="t" r="r" b="b"/>
            <a:pathLst>
              <a:path w="882574" h="882574">
                <a:moveTo>
                  <a:pt x="0" y="0"/>
                </a:moveTo>
                <a:lnTo>
                  <a:pt x="882574" y="0"/>
                </a:lnTo>
                <a:lnTo>
                  <a:pt x="882574" y="882574"/>
                </a:lnTo>
                <a:lnTo>
                  <a:pt x="0" y="8825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7" name="Freeform 37"/>
          <p:cNvSpPr/>
          <p:nvPr/>
        </p:nvSpPr>
        <p:spPr>
          <a:xfrm>
            <a:off x="4213987" y="6547111"/>
            <a:ext cx="2371855" cy="385426"/>
          </a:xfrm>
          <a:custGeom>
            <a:avLst/>
            <a:gdLst/>
            <a:ahLst/>
            <a:cxnLst/>
            <a:rect l="l" t="t" r="r" b="b"/>
            <a:pathLst>
              <a:path w="2371855" h="385426">
                <a:moveTo>
                  <a:pt x="0" y="0"/>
                </a:moveTo>
                <a:lnTo>
                  <a:pt x="2371856" y="0"/>
                </a:lnTo>
                <a:lnTo>
                  <a:pt x="2371856" y="385426"/>
                </a:lnTo>
                <a:lnTo>
                  <a:pt x="0" y="385426"/>
                </a:lnTo>
                <a:lnTo>
                  <a:pt x="0" y="0"/>
                </a:lnTo>
                <a:close/>
              </a:path>
            </a:pathLst>
          </a:custGeom>
          <a:blipFill>
            <a:blip r:embed="rId20">
              <a:alphaModFix amt="70000"/>
            </a:blip>
            <a:stretch>
              <a:fillRect/>
            </a:stretch>
          </a:blipFill>
        </p:spPr>
        <p:txBody>
          <a:bodyPr/>
          <a:lstStyle/>
          <a:p>
            <a:endParaRPr lang="en-US"/>
          </a:p>
        </p:txBody>
      </p:sp>
      <p:sp>
        <p:nvSpPr>
          <p:cNvPr id="38" name="Freeform 38"/>
          <p:cNvSpPr/>
          <p:nvPr/>
        </p:nvSpPr>
        <p:spPr>
          <a:xfrm>
            <a:off x="4213987" y="9065587"/>
            <a:ext cx="2371855" cy="385426"/>
          </a:xfrm>
          <a:custGeom>
            <a:avLst/>
            <a:gdLst/>
            <a:ahLst/>
            <a:cxnLst/>
            <a:rect l="l" t="t" r="r" b="b"/>
            <a:pathLst>
              <a:path w="2371855" h="385426">
                <a:moveTo>
                  <a:pt x="0" y="0"/>
                </a:moveTo>
                <a:lnTo>
                  <a:pt x="2371856" y="0"/>
                </a:lnTo>
                <a:lnTo>
                  <a:pt x="2371856" y="385426"/>
                </a:lnTo>
                <a:lnTo>
                  <a:pt x="0" y="385426"/>
                </a:lnTo>
                <a:lnTo>
                  <a:pt x="0" y="0"/>
                </a:lnTo>
                <a:close/>
              </a:path>
            </a:pathLst>
          </a:custGeom>
          <a:blipFill>
            <a:blip r:embed="rId20">
              <a:alphaModFix amt="70000"/>
            </a:blip>
            <a:stretch>
              <a:fillRect/>
            </a:stretch>
          </a:blipFill>
        </p:spPr>
        <p:txBody>
          <a:bodyPr/>
          <a:lstStyle/>
          <a:p>
            <a:endParaRPr lang="en-US"/>
          </a:p>
        </p:txBody>
      </p:sp>
      <p:sp>
        <p:nvSpPr>
          <p:cNvPr id="39" name="Freeform 39"/>
          <p:cNvSpPr/>
          <p:nvPr/>
        </p:nvSpPr>
        <p:spPr>
          <a:xfrm>
            <a:off x="7894497" y="6547111"/>
            <a:ext cx="2371855" cy="385426"/>
          </a:xfrm>
          <a:custGeom>
            <a:avLst/>
            <a:gdLst/>
            <a:ahLst/>
            <a:cxnLst/>
            <a:rect l="l" t="t" r="r" b="b"/>
            <a:pathLst>
              <a:path w="2371855" h="385426">
                <a:moveTo>
                  <a:pt x="0" y="0"/>
                </a:moveTo>
                <a:lnTo>
                  <a:pt x="2371856" y="0"/>
                </a:lnTo>
                <a:lnTo>
                  <a:pt x="2371856" y="385426"/>
                </a:lnTo>
                <a:lnTo>
                  <a:pt x="0" y="385426"/>
                </a:lnTo>
                <a:lnTo>
                  <a:pt x="0" y="0"/>
                </a:lnTo>
                <a:close/>
              </a:path>
            </a:pathLst>
          </a:custGeom>
          <a:blipFill>
            <a:blip r:embed="rId20">
              <a:alphaModFix amt="70000"/>
            </a:blip>
            <a:stretch>
              <a:fillRect/>
            </a:stretch>
          </a:blipFill>
        </p:spPr>
        <p:txBody>
          <a:bodyPr/>
          <a:lstStyle/>
          <a:p>
            <a:endParaRPr lang="en-US"/>
          </a:p>
        </p:txBody>
      </p:sp>
      <p:sp>
        <p:nvSpPr>
          <p:cNvPr id="40" name="Freeform 40"/>
          <p:cNvSpPr/>
          <p:nvPr/>
        </p:nvSpPr>
        <p:spPr>
          <a:xfrm>
            <a:off x="7894497" y="9065587"/>
            <a:ext cx="2371855" cy="385426"/>
          </a:xfrm>
          <a:custGeom>
            <a:avLst/>
            <a:gdLst/>
            <a:ahLst/>
            <a:cxnLst/>
            <a:rect l="l" t="t" r="r" b="b"/>
            <a:pathLst>
              <a:path w="2371855" h="385426">
                <a:moveTo>
                  <a:pt x="0" y="0"/>
                </a:moveTo>
                <a:lnTo>
                  <a:pt x="2371856" y="0"/>
                </a:lnTo>
                <a:lnTo>
                  <a:pt x="2371856" y="385426"/>
                </a:lnTo>
                <a:lnTo>
                  <a:pt x="0" y="385426"/>
                </a:lnTo>
                <a:lnTo>
                  <a:pt x="0" y="0"/>
                </a:lnTo>
                <a:close/>
              </a:path>
            </a:pathLst>
          </a:custGeom>
          <a:blipFill>
            <a:blip r:embed="rId20">
              <a:alphaModFix amt="70000"/>
            </a:blip>
            <a:stretch>
              <a:fillRect/>
            </a:stretch>
          </a:blipFill>
        </p:spPr>
        <p:txBody>
          <a:bodyPr/>
          <a:lstStyle/>
          <a:p>
            <a:endParaRPr lang="en-US"/>
          </a:p>
        </p:txBody>
      </p:sp>
      <p:sp>
        <p:nvSpPr>
          <p:cNvPr id="41" name="Freeform 41"/>
          <p:cNvSpPr/>
          <p:nvPr/>
        </p:nvSpPr>
        <p:spPr>
          <a:xfrm>
            <a:off x="11672572" y="6547111"/>
            <a:ext cx="2371855" cy="385426"/>
          </a:xfrm>
          <a:custGeom>
            <a:avLst/>
            <a:gdLst/>
            <a:ahLst/>
            <a:cxnLst/>
            <a:rect l="l" t="t" r="r" b="b"/>
            <a:pathLst>
              <a:path w="2371855" h="385426">
                <a:moveTo>
                  <a:pt x="0" y="0"/>
                </a:moveTo>
                <a:lnTo>
                  <a:pt x="2371855" y="0"/>
                </a:lnTo>
                <a:lnTo>
                  <a:pt x="2371855" y="385426"/>
                </a:lnTo>
                <a:lnTo>
                  <a:pt x="0" y="385426"/>
                </a:lnTo>
                <a:lnTo>
                  <a:pt x="0" y="0"/>
                </a:lnTo>
                <a:close/>
              </a:path>
            </a:pathLst>
          </a:custGeom>
          <a:blipFill>
            <a:blip r:embed="rId20">
              <a:alphaModFix amt="70000"/>
            </a:blip>
            <a:stretch>
              <a:fillRect/>
            </a:stretch>
          </a:blipFill>
        </p:spPr>
        <p:txBody>
          <a:bodyPr/>
          <a:lstStyle/>
          <a:p>
            <a:endParaRPr lang="en-US"/>
          </a:p>
        </p:txBody>
      </p:sp>
      <p:sp>
        <p:nvSpPr>
          <p:cNvPr id="42" name="Freeform 42"/>
          <p:cNvSpPr/>
          <p:nvPr/>
        </p:nvSpPr>
        <p:spPr>
          <a:xfrm>
            <a:off x="11672572" y="9065587"/>
            <a:ext cx="2371855" cy="385426"/>
          </a:xfrm>
          <a:custGeom>
            <a:avLst/>
            <a:gdLst/>
            <a:ahLst/>
            <a:cxnLst/>
            <a:rect l="l" t="t" r="r" b="b"/>
            <a:pathLst>
              <a:path w="2371855" h="385426">
                <a:moveTo>
                  <a:pt x="0" y="0"/>
                </a:moveTo>
                <a:lnTo>
                  <a:pt x="2371855" y="0"/>
                </a:lnTo>
                <a:lnTo>
                  <a:pt x="2371855" y="385426"/>
                </a:lnTo>
                <a:lnTo>
                  <a:pt x="0" y="385426"/>
                </a:lnTo>
                <a:lnTo>
                  <a:pt x="0" y="0"/>
                </a:lnTo>
                <a:close/>
              </a:path>
            </a:pathLst>
          </a:custGeom>
          <a:blipFill>
            <a:blip r:embed="rId20">
              <a:alphaModFix amt="70000"/>
            </a:blip>
            <a:stretch>
              <a:fillRect/>
            </a:stretch>
          </a:blipFill>
        </p:spPr>
        <p:txBody>
          <a:bodyPr/>
          <a:lstStyle/>
          <a:p>
            <a:endParaRPr lang="en-US"/>
          </a:p>
        </p:txBody>
      </p:sp>
      <p:sp>
        <p:nvSpPr>
          <p:cNvPr id="43" name="TextBox 43"/>
          <p:cNvSpPr txBox="1"/>
          <p:nvPr/>
        </p:nvSpPr>
        <p:spPr>
          <a:xfrm>
            <a:off x="1028700" y="640562"/>
            <a:ext cx="8497446" cy="1036453"/>
          </a:xfrm>
          <a:prstGeom prst="rect">
            <a:avLst/>
          </a:prstGeom>
        </p:spPr>
        <p:txBody>
          <a:bodyPr lIns="0" tIns="0" rIns="0" bIns="0" rtlCol="0" anchor="t">
            <a:spAutoFit/>
          </a:bodyPr>
          <a:lstStyle/>
          <a:p>
            <a:pPr algn="l">
              <a:lnSpc>
                <a:spcPts val="7972"/>
              </a:lnSpc>
            </a:pPr>
            <a:r>
              <a:rPr lang="en-US" sz="5694" b="1">
                <a:solidFill>
                  <a:srgbClr val="FFFFFF"/>
                </a:solidFill>
                <a:latin typeface="Poppins Bold"/>
                <a:ea typeface="Poppins Bold"/>
                <a:cs typeface="Poppins Bold"/>
                <a:sym typeface="Poppins Bold"/>
              </a:rPr>
              <a:t>What is </a:t>
            </a:r>
            <a:r>
              <a:rPr lang="en-US" sz="5694" b="1">
                <a:solidFill>
                  <a:srgbClr val="FE4040"/>
                </a:solidFill>
                <a:latin typeface="Poppins Medium"/>
                <a:ea typeface="Poppins Medium"/>
                <a:cs typeface="Poppins Medium"/>
                <a:sym typeface="Poppins Medium"/>
              </a:rPr>
              <a:t>Red </a:t>
            </a:r>
            <a:r>
              <a:rPr lang="en-US" sz="5694" b="1">
                <a:solidFill>
                  <a:srgbClr val="FFFFFF"/>
                </a:solidFill>
                <a:latin typeface="Poppins Medium"/>
                <a:ea typeface="Poppins Medium"/>
                <a:cs typeface="Poppins Medium"/>
                <a:sym typeface="Poppins Medium"/>
              </a:rPr>
              <a:t>Teaming?</a:t>
            </a:r>
          </a:p>
        </p:txBody>
      </p:sp>
      <p:sp>
        <p:nvSpPr>
          <p:cNvPr id="44" name="TextBox 44"/>
          <p:cNvSpPr txBox="1"/>
          <p:nvPr/>
        </p:nvSpPr>
        <p:spPr>
          <a:xfrm>
            <a:off x="1073293" y="1855052"/>
            <a:ext cx="16114728" cy="635000"/>
          </a:xfrm>
          <a:prstGeom prst="rect">
            <a:avLst/>
          </a:prstGeom>
        </p:spPr>
        <p:txBody>
          <a:bodyPr lIns="0" tIns="0" rIns="0" bIns="0" rtlCol="0" anchor="t">
            <a:spAutoFit/>
          </a:bodyPr>
          <a:lstStyle/>
          <a:p>
            <a:pPr algn="l">
              <a:lnSpc>
                <a:spcPts val="4900"/>
              </a:lnSpc>
            </a:pPr>
            <a:r>
              <a:rPr lang="en-US" sz="3500" b="1">
                <a:solidFill>
                  <a:srgbClr val="FFFFFF"/>
                </a:solidFill>
                <a:latin typeface="Poppins Bold"/>
                <a:ea typeface="Poppins Bold"/>
                <a:cs typeface="Poppins Bold"/>
                <a:sym typeface="Poppins Bold"/>
              </a:rPr>
              <a:t>STRESS TESTING: TESTING THE SYSTEM WITH THE GOAL TO IMPROVE IT.</a:t>
            </a:r>
          </a:p>
        </p:txBody>
      </p:sp>
      <p:sp>
        <p:nvSpPr>
          <p:cNvPr id="45" name="TextBox 45"/>
          <p:cNvSpPr txBox="1"/>
          <p:nvPr/>
        </p:nvSpPr>
        <p:spPr>
          <a:xfrm>
            <a:off x="0" y="3462214"/>
            <a:ext cx="18288000" cy="559434"/>
          </a:xfrm>
          <a:prstGeom prst="rect">
            <a:avLst/>
          </a:prstGeom>
        </p:spPr>
        <p:txBody>
          <a:bodyPr lIns="0" tIns="0" rIns="0" bIns="0" rtlCol="0" anchor="t">
            <a:spAutoFit/>
          </a:bodyPr>
          <a:lstStyle/>
          <a:p>
            <a:pPr algn="ctr">
              <a:lnSpc>
                <a:spcPts val="4340"/>
              </a:lnSpc>
            </a:pPr>
            <a:r>
              <a:rPr lang="en-US" sz="3100" b="1">
                <a:solidFill>
                  <a:srgbClr val="FFFFFF"/>
                </a:solidFill>
                <a:latin typeface="Poppins Bold"/>
                <a:ea typeface="Poppins Bold"/>
                <a:cs typeface="Poppins Bold"/>
                <a:sym typeface="Poppins Bold"/>
              </a:rPr>
              <a:t>GAINING THE ADVANTAGE</a:t>
            </a:r>
          </a:p>
        </p:txBody>
      </p:sp>
      <p:sp>
        <p:nvSpPr>
          <p:cNvPr id="46" name="TextBox 46"/>
          <p:cNvSpPr txBox="1"/>
          <p:nvPr/>
        </p:nvSpPr>
        <p:spPr>
          <a:xfrm>
            <a:off x="1546226" y="2740874"/>
            <a:ext cx="6844223" cy="451468"/>
          </a:xfrm>
          <a:prstGeom prst="rect">
            <a:avLst/>
          </a:prstGeom>
        </p:spPr>
        <p:txBody>
          <a:bodyPr lIns="0" tIns="0" rIns="0" bIns="0" rtlCol="0" anchor="t">
            <a:spAutoFit/>
          </a:bodyPr>
          <a:lstStyle/>
          <a:p>
            <a:pPr algn="l">
              <a:lnSpc>
                <a:spcPts val="3465"/>
              </a:lnSpc>
            </a:pPr>
            <a:r>
              <a:rPr lang="en-US" sz="2475" b="1">
                <a:solidFill>
                  <a:srgbClr val="FFFFFF"/>
                </a:solidFill>
                <a:latin typeface="Poppins Medium"/>
                <a:ea typeface="Poppins Medium"/>
                <a:cs typeface="Poppins Medium"/>
                <a:sym typeface="Poppins Medium"/>
              </a:rPr>
              <a:t>The Red Team is the Blue Team in disguise. </a:t>
            </a:r>
          </a:p>
        </p:txBody>
      </p:sp>
      <p:sp>
        <p:nvSpPr>
          <p:cNvPr id="47" name="TextBox 47"/>
          <p:cNvSpPr txBox="1"/>
          <p:nvPr/>
        </p:nvSpPr>
        <p:spPr>
          <a:xfrm>
            <a:off x="3945659" y="6007361"/>
            <a:ext cx="2850857" cy="368300"/>
          </a:xfrm>
          <a:prstGeom prst="rect">
            <a:avLst/>
          </a:prstGeom>
        </p:spPr>
        <p:txBody>
          <a:bodyPr lIns="0" tIns="0" rIns="0" bIns="0" rtlCol="0" anchor="t">
            <a:spAutoFit/>
          </a:bodyPr>
          <a:lstStyle/>
          <a:p>
            <a:pPr algn="ctr">
              <a:lnSpc>
                <a:spcPts val="2800"/>
              </a:lnSpc>
            </a:pPr>
            <a:r>
              <a:rPr lang="en-US" sz="2000" b="1">
                <a:solidFill>
                  <a:srgbClr val="FFFFFF"/>
                </a:solidFill>
                <a:latin typeface="Poppins Medium"/>
                <a:ea typeface="Poppins Medium"/>
                <a:cs typeface="Poppins Medium"/>
                <a:sym typeface="Poppins Medium"/>
              </a:rPr>
              <a:t>Sparring partner</a:t>
            </a:r>
          </a:p>
        </p:txBody>
      </p:sp>
      <p:sp>
        <p:nvSpPr>
          <p:cNvPr id="48" name="TextBox 48"/>
          <p:cNvSpPr txBox="1"/>
          <p:nvPr/>
        </p:nvSpPr>
        <p:spPr>
          <a:xfrm>
            <a:off x="7635410" y="6007361"/>
            <a:ext cx="2988331" cy="368300"/>
          </a:xfrm>
          <a:prstGeom prst="rect">
            <a:avLst/>
          </a:prstGeom>
        </p:spPr>
        <p:txBody>
          <a:bodyPr lIns="0" tIns="0" rIns="0" bIns="0" rtlCol="0" anchor="t">
            <a:spAutoFit/>
          </a:bodyPr>
          <a:lstStyle/>
          <a:p>
            <a:pPr algn="ctr">
              <a:lnSpc>
                <a:spcPts val="2800"/>
              </a:lnSpc>
            </a:pPr>
            <a:r>
              <a:rPr lang="en-US" sz="2000" b="1">
                <a:solidFill>
                  <a:srgbClr val="FFFFFF"/>
                </a:solidFill>
                <a:latin typeface="Poppins Medium"/>
                <a:ea typeface="Poppins Medium"/>
                <a:cs typeface="Poppins Medium"/>
                <a:sym typeface="Poppins Medium"/>
              </a:rPr>
              <a:t>Medical check-up</a:t>
            </a:r>
          </a:p>
        </p:txBody>
      </p:sp>
      <p:sp>
        <p:nvSpPr>
          <p:cNvPr id="49" name="TextBox 49"/>
          <p:cNvSpPr txBox="1"/>
          <p:nvPr/>
        </p:nvSpPr>
        <p:spPr>
          <a:xfrm>
            <a:off x="11364703" y="6007361"/>
            <a:ext cx="2988331" cy="368300"/>
          </a:xfrm>
          <a:prstGeom prst="rect">
            <a:avLst/>
          </a:prstGeom>
        </p:spPr>
        <p:txBody>
          <a:bodyPr lIns="0" tIns="0" rIns="0" bIns="0" rtlCol="0" anchor="t">
            <a:spAutoFit/>
          </a:bodyPr>
          <a:lstStyle/>
          <a:p>
            <a:pPr algn="ctr">
              <a:lnSpc>
                <a:spcPts val="2800"/>
              </a:lnSpc>
            </a:pPr>
            <a:r>
              <a:rPr lang="en-US" sz="2000" b="1">
                <a:solidFill>
                  <a:srgbClr val="FFFFFF"/>
                </a:solidFill>
                <a:latin typeface="Poppins Medium"/>
                <a:ea typeface="Poppins Medium"/>
                <a:cs typeface="Poppins Medium"/>
                <a:sym typeface="Poppins Medium"/>
              </a:rPr>
              <a:t>Fire drill</a:t>
            </a:r>
          </a:p>
        </p:txBody>
      </p:sp>
      <p:sp>
        <p:nvSpPr>
          <p:cNvPr id="50" name="TextBox 50"/>
          <p:cNvSpPr txBox="1"/>
          <p:nvPr/>
        </p:nvSpPr>
        <p:spPr>
          <a:xfrm>
            <a:off x="7635226" y="8532294"/>
            <a:ext cx="2988331" cy="368300"/>
          </a:xfrm>
          <a:prstGeom prst="rect">
            <a:avLst/>
          </a:prstGeom>
        </p:spPr>
        <p:txBody>
          <a:bodyPr lIns="0" tIns="0" rIns="0" bIns="0" rtlCol="0" anchor="t">
            <a:spAutoFit/>
          </a:bodyPr>
          <a:lstStyle/>
          <a:p>
            <a:pPr algn="ctr">
              <a:lnSpc>
                <a:spcPts val="2800"/>
              </a:lnSpc>
            </a:pPr>
            <a:r>
              <a:rPr lang="en-US" sz="2000" b="1">
                <a:solidFill>
                  <a:srgbClr val="FFFFFF"/>
                </a:solidFill>
                <a:latin typeface="Poppins Medium"/>
                <a:ea typeface="Poppins Medium"/>
                <a:cs typeface="Poppins Medium"/>
                <a:sym typeface="Poppins Medium"/>
              </a:rPr>
              <a:t>Scrimmage</a:t>
            </a:r>
          </a:p>
        </p:txBody>
      </p:sp>
      <p:sp>
        <p:nvSpPr>
          <p:cNvPr id="51" name="TextBox 51"/>
          <p:cNvSpPr txBox="1"/>
          <p:nvPr/>
        </p:nvSpPr>
        <p:spPr>
          <a:xfrm>
            <a:off x="3905750" y="8505688"/>
            <a:ext cx="2988331" cy="368300"/>
          </a:xfrm>
          <a:prstGeom prst="rect">
            <a:avLst/>
          </a:prstGeom>
        </p:spPr>
        <p:txBody>
          <a:bodyPr lIns="0" tIns="0" rIns="0" bIns="0" rtlCol="0" anchor="t">
            <a:spAutoFit/>
          </a:bodyPr>
          <a:lstStyle/>
          <a:p>
            <a:pPr algn="ctr">
              <a:lnSpc>
                <a:spcPts val="2800"/>
              </a:lnSpc>
            </a:pPr>
            <a:r>
              <a:rPr lang="en-US" sz="2000" b="1">
                <a:solidFill>
                  <a:srgbClr val="FFFFFF"/>
                </a:solidFill>
                <a:latin typeface="Poppins Medium"/>
                <a:ea typeface="Poppins Medium"/>
                <a:cs typeface="Poppins Medium"/>
                <a:sym typeface="Poppins Medium"/>
              </a:rPr>
              <a:t>Test drive</a:t>
            </a:r>
          </a:p>
        </p:txBody>
      </p:sp>
      <p:sp>
        <p:nvSpPr>
          <p:cNvPr id="52" name="TextBox 52"/>
          <p:cNvSpPr txBox="1"/>
          <p:nvPr/>
        </p:nvSpPr>
        <p:spPr>
          <a:xfrm>
            <a:off x="11367772" y="8515213"/>
            <a:ext cx="2988331" cy="342265"/>
          </a:xfrm>
          <a:prstGeom prst="rect">
            <a:avLst/>
          </a:prstGeom>
        </p:spPr>
        <p:txBody>
          <a:bodyPr lIns="0" tIns="0" rIns="0" bIns="0" rtlCol="0" anchor="t">
            <a:spAutoFit/>
          </a:bodyPr>
          <a:lstStyle/>
          <a:p>
            <a:pPr algn="ctr">
              <a:lnSpc>
                <a:spcPts val="2660"/>
              </a:lnSpc>
            </a:pPr>
            <a:r>
              <a:rPr lang="en-US" sz="1900" b="1">
                <a:solidFill>
                  <a:srgbClr val="FFFFFF"/>
                </a:solidFill>
                <a:latin typeface="Poppins Medium"/>
                <a:ea typeface="Poppins Medium"/>
                <a:cs typeface="Poppins Medium"/>
                <a:sym typeface="Poppins Medium"/>
              </a:rPr>
              <a:t>Controlled experiment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 y="9467852"/>
            <a:ext cx="18288000" cy="819150"/>
            <a:chOff x="0" y="0"/>
            <a:chExt cx="24384000" cy="1092200"/>
          </a:xfrm>
        </p:grpSpPr>
        <p:sp>
          <p:nvSpPr>
            <p:cNvPr id="4" name="Freeform 4"/>
            <p:cNvSpPr/>
            <p:nvPr/>
          </p:nvSpPr>
          <p:spPr>
            <a:xfrm>
              <a:off x="0" y="0"/>
              <a:ext cx="24384000" cy="1092200"/>
            </a:xfrm>
            <a:custGeom>
              <a:avLst/>
              <a:gdLst/>
              <a:ahLst/>
              <a:cxnLst/>
              <a:rect l="l" t="t" r="r" b="b"/>
              <a:pathLst>
                <a:path w="24384000" h="1092200">
                  <a:moveTo>
                    <a:pt x="0" y="0"/>
                  </a:moveTo>
                  <a:lnTo>
                    <a:pt x="24384000" y="0"/>
                  </a:lnTo>
                  <a:lnTo>
                    <a:pt x="24384000" y="1092200"/>
                  </a:lnTo>
                  <a:lnTo>
                    <a:pt x="0" y="1092200"/>
                  </a:lnTo>
                  <a:close/>
                </a:path>
              </a:pathLst>
            </a:custGeom>
            <a:solidFill>
              <a:srgbClr val="0C1625"/>
            </a:solidFill>
          </p:spPr>
          <p:txBody>
            <a:bodyPr/>
            <a:lstStyle/>
            <a:p>
              <a:endParaRPr lang="en-US"/>
            </a:p>
          </p:txBody>
        </p:sp>
      </p:grpSp>
      <p:sp>
        <p:nvSpPr>
          <p:cNvPr id="5" name="Freeform 5"/>
          <p:cNvSpPr/>
          <p:nvPr/>
        </p:nvSpPr>
        <p:spPr>
          <a:xfrm>
            <a:off x="1264779" y="9620250"/>
            <a:ext cx="1699234" cy="547688"/>
          </a:xfrm>
          <a:custGeom>
            <a:avLst/>
            <a:gdLst/>
            <a:ahLst/>
            <a:cxnLst/>
            <a:rect l="l" t="t" r="r" b="b"/>
            <a:pathLst>
              <a:path w="1699234" h="547688">
                <a:moveTo>
                  <a:pt x="0" y="0"/>
                </a:moveTo>
                <a:lnTo>
                  <a:pt x="1699235" y="0"/>
                </a:lnTo>
                <a:lnTo>
                  <a:pt x="1699235" y="547688"/>
                </a:lnTo>
                <a:lnTo>
                  <a:pt x="0" y="547688"/>
                </a:lnTo>
                <a:lnTo>
                  <a:pt x="0" y="0"/>
                </a:lnTo>
                <a:close/>
              </a:path>
            </a:pathLst>
          </a:custGeom>
          <a:blipFill>
            <a:blip r:embed="rId3"/>
            <a:stretch>
              <a:fillRect/>
            </a:stretch>
          </a:blipFill>
        </p:spPr>
        <p:txBody>
          <a:bodyPr/>
          <a:lstStyle/>
          <a:p>
            <a:endParaRPr lang="en-US"/>
          </a:p>
        </p:txBody>
      </p:sp>
      <p:sp>
        <p:nvSpPr>
          <p:cNvPr id="6" name="Freeform 6"/>
          <p:cNvSpPr/>
          <p:nvPr/>
        </p:nvSpPr>
        <p:spPr>
          <a:xfrm>
            <a:off x="2964014" y="832122"/>
            <a:ext cx="12270869" cy="7974393"/>
          </a:xfrm>
          <a:custGeom>
            <a:avLst/>
            <a:gdLst/>
            <a:ahLst/>
            <a:cxnLst/>
            <a:rect l="l" t="t" r="r" b="b"/>
            <a:pathLst>
              <a:path w="12270869" h="7974393">
                <a:moveTo>
                  <a:pt x="0" y="0"/>
                </a:moveTo>
                <a:lnTo>
                  <a:pt x="12270869" y="0"/>
                </a:lnTo>
                <a:lnTo>
                  <a:pt x="12270869" y="7974393"/>
                </a:lnTo>
                <a:lnTo>
                  <a:pt x="0" y="7974393"/>
                </a:lnTo>
                <a:lnTo>
                  <a:pt x="0" y="0"/>
                </a:lnTo>
                <a:close/>
              </a:path>
            </a:pathLst>
          </a:custGeom>
          <a:blipFill>
            <a:blip r:embed="rId4"/>
            <a:stretch>
              <a:fillRect/>
            </a:stretch>
          </a:blipFill>
        </p:spPr>
        <p:txBody>
          <a:bodyPr/>
          <a:lstStyle/>
          <a:p>
            <a:endParaRPr lang="en-US"/>
          </a:p>
        </p:txBody>
      </p:sp>
      <p:sp>
        <p:nvSpPr>
          <p:cNvPr id="7" name="Freeform 7"/>
          <p:cNvSpPr/>
          <p:nvPr/>
        </p:nvSpPr>
        <p:spPr>
          <a:xfrm>
            <a:off x="15832695" y="832122"/>
            <a:ext cx="1293554" cy="862368"/>
          </a:xfrm>
          <a:custGeom>
            <a:avLst/>
            <a:gdLst/>
            <a:ahLst/>
            <a:cxnLst/>
            <a:rect l="l" t="t" r="r" b="b"/>
            <a:pathLst>
              <a:path w="1293554" h="862368">
                <a:moveTo>
                  <a:pt x="0" y="0"/>
                </a:moveTo>
                <a:lnTo>
                  <a:pt x="1293554" y="0"/>
                </a:lnTo>
                <a:lnTo>
                  <a:pt x="1293554" y="862368"/>
                </a:lnTo>
                <a:lnTo>
                  <a:pt x="0" y="862368"/>
                </a:lnTo>
                <a:lnTo>
                  <a:pt x="0" y="0"/>
                </a:lnTo>
                <a:close/>
              </a:path>
            </a:pathLst>
          </a:custGeom>
          <a:blipFill>
            <a:blip r:embed="rId5">
              <a:extLst>
                <a:ext uri="{96DAC541-7B7A-43D3-8B79-37D633B846F1}">
                  <asvg:svgBlip xmlns:asvg="http://schemas.microsoft.com/office/drawing/2016/SVG/main" r:embed="rId6"/>
                </a:ext>
              </a:extLst>
            </a:blip>
            <a:stretch>
              <a:fillRect t="-735" b="-735"/>
            </a:stretch>
          </a:blipFill>
        </p:spPr>
        <p:txBody>
          <a:bodyPr/>
          <a:lstStyle/>
          <a:p>
            <a:endParaRPr lang="en-US"/>
          </a:p>
        </p:txBody>
      </p:sp>
      <p:sp>
        <p:nvSpPr>
          <p:cNvPr id="8" name="Freeform 8"/>
          <p:cNvSpPr/>
          <p:nvPr/>
        </p:nvSpPr>
        <p:spPr>
          <a:xfrm>
            <a:off x="3438428" y="8806515"/>
            <a:ext cx="11322040" cy="1839832"/>
          </a:xfrm>
          <a:custGeom>
            <a:avLst/>
            <a:gdLst/>
            <a:ahLst/>
            <a:cxnLst/>
            <a:rect l="l" t="t" r="r" b="b"/>
            <a:pathLst>
              <a:path w="11322040" h="1839832">
                <a:moveTo>
                  <a:pt x="0" y="0"/>
                </a:moveTo>
                <a:lnTo>
                  <a:pt x="11322040" y="0"/>
                </a:lnTo>
                <a:lnTo>
                  <a:pt x="11322040" y="1839832"/>
                </a:lnTo>
                <a:lnTo>
                  <a:pt x="0" y="1839832"/>
                </a:lnTo>
                <a:lnTo>
                  <a:pt x="0" y="0"/>
                </a:lnTo>
                <a:close/>
              </a:path>
            </a:pathLst>
          </a:custGeom>
          <a:blipFill>
            <a:blip r:embed="rId7">
              <a:alphaModFix amt="60000"/>
            </a:blip>
            <a:stretch>
              <a:fillRect/>
            </a:stretch>
          </a:blipFill>
        </p:spPr>
        <p:txBody>
          <a:bodyPr/>
          <a:lstStyle/>
          <a:p>
            <a:endParaRPr lang="en-US"/>
          </a:p>
        </p:txBody>
      </p:sp>
      <p:sp>
        <p:nvSpPr>
          <p:cNvPr id="9" name="TextBox 9"/>
          <p:cNvSpPr txBox="1"/>
          <p:nvPr/>
        </p:nvSpPr>
        <p:spPr>
          <a:xfrm>
            <a:off x="3261646" y="9685020"/>
            <a:ext cx="2689716" cy="370226"/>
          </a:xfrm>
          <a:prstGeom prst="rect">
            <a:avLst/>
          </a:prstGeom>
        </p:spPr>
        <p:txBody>
          <a:bodyPr lIns="0" tIns="0" rIns="0" bIns="0" rtlCol="0" anchor="t">
            <a:spAutoFit/>
          </a:bodyPr>
          <a:lstStyle/>
          <a:p>
            <a:pPr algn="l">
              <a:lnSpc>
                <a:spcPts val="2520"/>
              </a:lnSpc>
            </a:pPr>
            <a:r>
              <a:rPr lang="en-US" sz="2100" u="sng" spc="450">
                <a:solidFill>
                  <a:srgbClr val="FFFFFF"/>
                </a:solidFill>
                <a:latin typeface="Montserrat"/>
                <a:ea typeface="Montserrat"/>
                <a:cs typeface="Montserrat"/>
                <a:sym typeface="Montserrat"/>
                <a:hlinkClick r:id="rId8" tooltip="https://www.gsx.org/"/>
              </a:rPr>
              <a:t>GSX.ORG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314482" cy="10462148"/>
          </a:xfrm>
          <a:custGeom>
            <a:avLst/>
            <a:gdLst/>
            <a:ahLst/>
            <a:cxnLst/>
            <a:rect l="l" t="t" r="r" b="b"/>
            <a:pathLst>
              <a:path w="18314482" h="10462148">
                <a:moveTo>
                  <a:pt x="0" y="0"/>
                </a:moveTo>
                <a:lnTo>
                  <a:pt x="18314482" y="0"/>
                </a:lnTo>
                <a:lnTo>
                  <a:pt x="18314482" y="10462148"/>
                </a:lnTo>
                <a:lnTo>
                  <a:pt x="0" y="10462148"/>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2" y="9326040"/>
            <a:ext cx="18288000" cy="1136108"/>
            <a:chOff x="0" y="0"/>
            <a:chExt cx="24384000" cy="1514811"/>
          </a:xfrm>
        </p:grpSpPr>
        <p:grpSp>
          <p:nvGrpSpPr>
            <p:cNvPr id="4" name="Group 4"/>
            <p:cNvGrpSpPr/>
            <p:nvPr/>
          </p:nvGrpSpPr>
          <p:grpSpPr>
            <a:xfrm>
              <a:off x="0" y="189082"/>
              <a:ext cx="24384000" cy="1092200"/>
              <a:chOff x="0" y="0"/>
              <a:chExt cx="24384000" cy="1092200"/>
            </a:xfrm>
          </p:grpSpPr>
          <p:sp>
            <p:nvSpPr>
              <p:cNvPr id="5" name="Freeform 5"/>
              <p:cNvSpPr/>
              <p:nvPr/>
            </p:nvSpPr>
            <p:spPr>
              <a:xfrm>
                <a:off x="0" y="0"/>
                <a:ext cx="24384000" cy="1092200"/>
              </a:xfrm>
              <a:custGeom>
                <a:avLst/>
                <a:gdLst/>
                <a:ahLst/>
                <a:cxnLst/>
                <a:rect l="l" t="t" r="r" b="b"/>
                <a:pathLst>
                  <a:path w="24384000" h="1092200">
                    <a:moveTo>
                      <a:pt x="0" y="0"/>
                    </a:moveTo>
                    <a:lnTo>
                      <a:pt x="24384000" y="0"/>
                    </a:lnTo>
                    <a:lnTo>
                      <a:pt x="24384000" y="1092200"/>
                    </a:lnTo>
                    <a:lnTo>
                      <a:pt x="0" y="1092200"/>
                    </a:lnTo>
                    <a:close/>
                  </a:path>
                </a:pathLst>
              </a:custGeom>
              <a:solidFill>
                <a:srgbClr val="0C1625"/>
              </a:solidFill>
            </p:spPr>
            <p:txBody>
              <a:bodyPr/>
              <a:lstStyle/>
              <a:p>
                <a:endParaRPr lang="en-US"/>
              </a:p>
            </p:txBody>
          </p:sp>
        </p:grpSp>
        <p:sp>
          <p:nvSpPr>
            <p:cNvPr id="6" name="Freeform 6"/>
            <p:cNvSpPr/>
            <p:nvPr/>
          </p:nvSpPr>
          <p:spPr>
            <a:xfrm>
              <a:off x="1686370" y="392280"/>
              <a:ext cx="2265646" cy="730250"/>
            </a:xfrm>
            <a:custGeom>
              <a:avLst/>
              <a:gdLst/>
              <a:ahLst/>
              <a:cxnLst/>
              <a:rect l="l" t="t" r="r" b="b"/>
              <a:pathLst>
                <a:path w="2265646" h="730250">
                  <a:moveTo>
                    <a:pt x="0" y="0"/>
                  </a:moveTo>
                  <a:lnTo>
                    <a:pt x="2265646" y="0"/>
                  </a:lnTo>
                  <a:lnTo>
                    <a:pt x="2265646" y="730250"/>
                  </a:lnTo>
                  <a:lnTo>
                    <a:pt x="0" y="730250"/>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4348860" y="478640"/>
              <a:ext cx="3586288" cy="493634"/>
            </a:xfrm>
            <a:prstGeom prst="rect">
              <a:avLst/>
            </a:prstGeom>
          </p:spPr>
          <p:txBody>
            <a:bodyPr lIns="0" tIns="0" rIns="0" bIns="0" rtlCol="0" anchor="t">
              <a:spAutoFit/>
            </a:bodyPr>
            <a:lstStyle/>
            <a:p>
              <a:pPr algn="l">
                <a:lnSpc>
                  <a:spcPts val="2520"/>
                </a:lnSpc>
              </a:pPr>
              <a:r>
                <a:rPr lang="en-US" sz="2100" u="sng" spc="450">
                  <a:solidFill>
                    <a:srgbClr val="FFFFFF"/>
                  </a:solidFill>
                  <a:latin typeface="Montserrat"/>
                  <a:ea typeface="Montserrat"/>
                  <a:cs typeface="Montserrat"/>
                  <a:sym typeface="Montserrat"/>
                  <a:hlinkClick r:id="rId5" tooltip="https://www.gsx.org/"/>
                </a:rPr>
                <a:t>GSX.ORG</a:t>
              </a:r>
            </a:p>
          </p:txBody>
        </p:sp>
        <p:sp>
          <p:nvSpPr>
            <p:cNvPr id="8" name="Freeform 8"/>
            <p:cNvSpPr/>
            <p:nvPr/>
          </p:nvSpPr>
          <p:spPr>
            <a:xfrm>
              <a:off x="20901332" y="0"/>
              <a:ext cx="2142589" cy="1514811"/>
            </a:xfrm>
            <a:custGeom>
              <a:avLst/>
              <a:gdLst/>
              <a:ahLst/>
              <a:cxnLst/>
              <a:rect l="l" t="t" r="r" b="b"/>
              <a:pathLst>
                <a:path w="2142589" h="1514811">
                  <a:moveTo>
                    <a:pt x="0" y="0"/>
                  </a:moveTo>
                  <a:lnTo>
                    <a:pt x="2142590" y="0"/>
                  </a:lnTo>
                  <a:lnTo>
                    <a:pt x="2142590" y="1514811"/>
                  </a:lnTo>
                  <a:lnTo>
                    <a:pt x="0" y="1514811"/>
                  </a:lnTo>
                  <a:lnTo>
                    <a:pt x="0" y="0"/>
                  </a:lnTo>
                  <a:close/>
                </a:path>
              </a:pathLst>
            </a:custGeom>
            <a:blipFill>
              <a:blip r:embed="rId6"/>
              <a:stretch>
                <a:fillRect/>
              </a:stretch>
            </a:blipFill>
          </p:spPr>
          <p:txBody>
            <a:bodyPr/>
            <a:lstStyle/>
            <a:p>
              <a:endParaRPr lang="en-US"/>
            </a:p>
          </p:txBody>
        </p:sp>
      </p:grpSp>
      <p:grpSp>
        <p:nvGrpSpPr>
          <p:cNvPr id="9" name="Group 9"/>
          <p:cNvGrpSpPr/>
          <p:nvPr/>
        </p:nvGrpSpPr>
        <p:grpSpPr>
          <a:xfrm>
            <a:off x="0" y="0"/>
            <a:ext cx="18314482" cy="9507596"/>
            <a:chOff x="0" y="0"/>
            <a:chExt cx="4823567" cy="2504058"/>
          </a:xfrm>
        </p:grpSpPr>
        <p:sp>
          <p:nvSpPr>
            <p:cNvPr id="10" name="Freeform 10"/>
            <p:cNvSpPr/>
            <p:nvPr/>
          </p:nvSpPr>
          <p:spPr>
            <a:xfrm>
              <a:off x="0" y="0"/>
              <a:ext cx="4823567" cy="2504058"/>
            </a:xfrm>
            <a:custGeom>
              <a:avLst/>
              <a:gdLst/>
              <a:ahLst/>
              <a:cxnLst/>
              <a:rect l="l" t="t" r="r" b="b"/>
              <a:pathLst>
                <a:path w="4823567" h="2504058">
                  <a:moveTo>
                    <a:pt x="0" y="0"/>
                  </a:moveTo>
                  <a:lnTo>
                    <a:pt x="4823567" y="0"/>
                  </a:lnTo>
                  <a:lnTo>
                    <a:pt x="4823567" y="2504058"/>
                  </a:lnTo>
                  <a:lnTo>
                    <a:pt x="0" y="2504058"/>
                  </a:lnTo>
                  <a:close/>
                </a:path>
              </a:pathLst>
            </a:custGeom>
            <a:solidFill>
              <a:srgbClr val="0C1625">
                <a:alpha val="70980"/>
              </a:srgbClr>
            </a:solidFill>
          </p:spPr>
          <p:txBody>
            <a:bodyPr/>
            <a:lstStyle/>
            <a:p>
              <a:endParaRPr lang="en-US"/>
            </a:p>
          </p:txBody>
        </p:sp>
        <p:sp>
          <p:nvSpPr>
            <p:cNvPr id="11" name="TextBox 11"/>
            <p:cNvSpPr txBox="1"/>
            <p:nvPr/>
          </p:nvSpPr>
          <p:spPr>
            <a:xfrm>
              <a:off x="0" y="-28575"/>
              <a:ext cx="4823567" cy="2532633"/>
            </a:xfrm>
            <a:prstGeom prst="rect">
              <a:avLst/>
            </a:prstGeom>
          </p:spPr>
          <p:txBody>
            <a:bodyPr lIns="50800" tIns="50800" rIns="50800" bIns="50800" rtlCol="0" anchor="ctr"/>
            <a:lstStyle/>
            <a:p>
              <a:pPr algn="ctr">
                <a:lnSpc>
                  <a:spcPts val="2100"/>
                </a:lnSpc>
              </a:pPr>
              <a:endParaRPr/>
            </a:p>
          </p:txBody>
        </p:sp>
      </p:grpSp>
      <p:grpSp>
        <p:nvGrpSpPr>
          <p:cNvPr id="12" name="Group 12"/>
          <p:cNvGrpSpPr/>
          <p:nvPr/>
        </p:nvGrpSpPr>
        <p:grpSpPr>
          <a:xfrm>
            <a:off x="571606" y="1028700"/>
            <a:ext cx="5569193" cy="7038778"/>
            <a:chOff x="0" y="0"/>
            <a:chExt cx="1466783" cy="1853835"/>
          </a:xfrm>
        </p:grpSpPr>
        <p:sp>
          <p:nvSpPr>
            <p:cNvPr id="13" name="Freeform 13"/>
            <p:cNvSpPr/>
            <p:nvPr/>
          </p:nvSpPr>
          <p:spPr>
            <a:xfrm>
              <a:off x="0" y="0"/>
              <a:ext cx="1466783" cy="1853835"/>
            </a:xfrm>
            <a:custGeom>
              <a:avLst/>
              <a:gdLst/>
              <a:ahLst/>
              <a:cxnLst/>
              <a:rect l="l" t="t" r="r" b="b"/>
              <a:pathLst>
                <a:path w="1466783" h="1853835">
                  <a:moveTo>
                    <a:pt x="70897" y="0"/>
                  </a:moveTo>
                  <a:lnTo>
                    <a:pt x="1395887" y="0"/>
                  </a:lnTo>
                  <a:cubicBezTo>
                    <a:pt x="1414690" y="0"/>
                    <a:pt x="1432722" y="7469"/>
                    <a:pt x="1446018" y="20765"/>
                  </a:cubicBezTo>
                  <a:cubicBezTo>
                    <a:pt x="1459314" y="34061"/>
                    <a:pt x="1466783" y="52094"/>
                    <a:pt x="1466783" y="70897"/>
                  </a:cubicBezTo>
                  <a:lnTo>
                    <a:pt x="1466783" y="1782938"/>
                  </a:lnTo>
                  <a:cubicBezTo>
                    <a:pt x="1466783" y="1801741"/>
                    <a:pt x="1459314" y="1819774"/>
                    <a:pt x="1446018" y="1833070"/>
                  </a:cubicBezTo>
                  <a:cubicBezTo>
                    <a:pt x="1432722" y="1846365"/>
                    <a:pt x="1414690" y="1853835"/>
                    <a:pt x="1395887" y="1853835"/>
                  </a:cubicBezTo>
                  <a:lnTo>
                    <a:pt x="70897" y="1853835"/>
                  </a:lnTo>
                  <a:cubicBezTo>
                    <a:pt x="52094" y="1853835"/>
                    <a:pt x="34061" y="1846365"/>
                    <a:pt x="20765" y="1833070"/>
                  </a:cubicBezTo>
                  <a:cubicBezTo>
                    <a:pt x="7469" y="1819774"/>
                    <a:pt x="0" y="1801741"/>
                    <a:pt x="0" y="1782938"/>
                  </a:cubicBezTo>
                  <a:lnTo>
                    <a:pt x="0" y="70897"/>
                  </a:lnTo>
                  <a:cubicBezTo>
                    <a:pt x="0" y="52094"/>
                    <a:pt x="7469" y="34061"/>
                    <a:pt x="20765" y="20765"/>
                  </a:cubicBezTo>
                  <a:cubicBezTo>
                    <a:pt x="34061" y="7469"/>
                    <a:pt x="52094" y="0"/>
                    <a:pt x="70897" y="0"/>
                  </a:cubicBezTo>
                  <a:close/>
                </a:path>
              </a:pathLst>
            </a:custGeom>
            <a:solidFill>
              <a:srgbClr val="5BC6CB"/>
            </a:solidFill>
          </p:spPr>
          <p:txBody>
            <a:bodyPr/>
            <a:lstStyle/>
            <a:p>
              <a:endParaRPr lang="en-US"/>
            </a:p>
          </p:txBody>
        </p:sp>
        <p:sp>
          <p:nvSpPr>
            <p:cNvPr id="14" name="TextBox 14"/>
            <p:cNvSpPr txBox="1"/>
            <p:nvPr/>
          </p:nvSpPr>
          <p:spPr>
            <a:xfrm>
              <a:off x="0" y="-28575"/>
              <a:ext cx="1466783" cy="1882410"/>
            </a:xfrm>
            <a:prstGeom prst="rect">
              <a:avLst/>
            </a:prstGeom>
          </p:spPr>
          <p:txBody>
            <a:bodyPr lIns="50800" tIns="50800" rIns="50800" bIns="50800" rtlCol="0" anchor="ctr"/>
            <a:lstStyle/>
            <a:p>
              <a:pPr algn="ctr">
                <a:lnSpc>
                  <a:spcPts val="2100"/>
                </a:lnSpc>
              </a:pPr>
              <a:endParaRPr/>
            </a:p>
          </p:txBody>
        </p:sp>
      </p:grpSp>
      <p:grpSp>
        <p:nvGrpSpPr>
          <p:cNvPr id="15" name="Group 15"/>
          <p:cNvGrpSpPr/>
          <p:nvPr/>
        </p:nvGrpSpPr>
        <p:grpSpPr>
          <a:xfrm>
            <a:off x="2069629" y="3197685"/>
            <a:ext cx="2477996" cy="1012568"/>
            <a:chOff x="0" y="0"/>
            <a:chExt cx="652641" cy="266685"/>
          </a:xfrm>
        </p:grpSpPr>
        <p:sp>
          <p:nvSpPr>
            <p:cNvPr id="16" name="Freeform 16"/>
            <p:cNvSpPr/>
            <p:nvPr/>
          </p:nvSpPr>
          <p:spPr>
            <a:xfrm>
              <a:off x="0" y="0"/>
              <a:ext cx="652641" cy="266685"/>
            </a:xfrm>
            <a:custGeom>
              <a:avLst/>
              <a:gdLst/>
              <a:ahLst/>
              <a:cxnLst/>
              <a:rect l="l" t="t" r="r" b="b"/>
              <a:pathLst>
                <a:path w="652641" h="266685">
                  <a:moveTo>
                    <a:pt x="0" y="0"/>
                  </a:moveTo>
                  <a:lnTo>
                    <a:pt x="652641" y="0"/>
                  </a:lnTo>
                  <a:lnTo>
                    <a:pt x="652641" y="266685"/>
                  </a:lnTo>
                  <a:lnTo>
                    <a:pt x="0" y="266685"/>
                  </a:lnTo>
                  <a:close/>
                </a:path>
              </a:pathLst>
            </a:custGeom>
            <a:solidFill>
              <a:srgbClr val="91298C"/>
            </a:solidFill>
          </p:spPr>
          <p:txBody>
            <a:bodyPr/>
            <a:lstStyle/>
            <a:p>
              <a:endParaRPr lang="en-US"/>
            </a:p>
          </p:txBody>
        </p:sp>
        <p:sp>
          <p:nvSpPr>
            <p:cNvPr id="17" name="TextBox 17"/>
            <p:cNvSpPr txBox="1"/>
            <p:nvPr/>
          </p:nvSpPr>
          <p:spPr>
            <a:xfrm>
              <a:off x="0" y="-28575"/>
              <a:ext cx="652641" cy="295260"/>
            </a:xfrm>
            <a:prstGeom prst="rect">
              <a:avLst/>
            </a:prstGeom>
          </p:spPr>
          <p:txBody>
            <a:bodyPr lIns="50800" tIns="50800" rIns="50800" bIns="50800" rtlCol="0" anchor="ctr"/>
            <a:lstStyle/>
            <a:p>
              <a:pPr algn="ctr">
                <a:lnSpc>
                  <a:spcPts val="2100"/>
                </a:lnSpc>
              </a:pPr>
              <a:endParaRPr/>
            </a:p>
          </p:txBody>
        </p:sp>
      </p:grpSp>
      <p:sp>
        <p:nvSpPr>
          <p:cNvPr id="18" name="TextBox 18"/>
          <p:cNvSpPr txBox="1"/>
          <p:nvPr/>
        </p:nvSpPr>
        <p:spPr>
          <a:xfrm>
            <a:off x="592103" y="1739072"/>
            <a:ext cx="5548696" cy="1036453"/>
          </a:xfrm>
          <a:prstGeom prst="rect">
            <a:avLst/>
          </a:prstGeom>
        </p:spPr>
        <p:txBody>
          <a:bodyPr lIns="0" tIns="0" rIns="0" bIns="0" rtlCol="0" anchor="t">
            <a:spAutoFit/>
          </a:bodyPr>
          <a:lstStyle/>
          <a:p>
            <a:pPr algn="ctr">
              <a:lnSpc>
                <a:spcPts val="7972"/>
              </a:lnSpc>
            </a:pPr>
            <a:r>
              <a:rPr lang="en-US" sz="5694" b="1">
                <a:solidFill>
                  <a:srgbClr val="FFFFFF"/>
                </a:solidFill>
                <a:latin typeface="Poppins Bold"/>
                <a:ea typeface="Poppins Bold"/>
                <a:cs typeface="Poppins Bold"/>
                <a:sym typeface="Poppins Bold"/>
              </a:rPr>
              <a:t>Case </a:t>
            </a:r>
            <a:r>
              <a:rPr lang="en-US" sz="5694" b="1">
                <a:solidFill>
                  <a:srgbClr val="FFFFFF"/>
                </a:solidFill>
                <a:latin typeface="Poppins Medium"/>
                <a:ea typeface="Poppins Medium"/>
                <a:cs typeface="Poppins Medium"/>
                <a:sym typeface="Poppins Medium"/>
              </a:rPr>
              <a:t>Study</a:t>
            </a:r>
          </a:p>
        </p:txBody>
      </p:sp>
      <p:sp>
        <p:nvSpPr>
          <p:cNvPr id="19" name="TextBox 19"/>
          <p:cNvSpPr txBox="1"/>
          <p:nvPr/>
        </p:nvSpPr>
        <p:spPr>
          <a:xfrm>
            <a:off x="1360174" y="4672182"/>
            <a:ext cx="4469903" cy="2335530"/>
          </a:xfrm>
          <a:prstGeom prst="rect">
            <a:avLst/>
          </a:prstGeom>
        </p:spPr>
        <p:txBody>
          <a:bodyPr lIns="0" tIns="0" rIns="0" bIns="0" rtlCol="0" anchor="t">
            <a:spAutoFit/>
          </a:bodyPr>
          <a:lstStyle/>
          <a:p>
            <a:pPr algn="l">
              <a:lnSpc>
                <a:spcPts val="4620"/>
              </a:lnSpc>
            </a:pPr>
            <a:r>
              <a:rPr lang="en-US" sz="3300">
                <a:solidFill>
                  <a:srgbClr val="FFFFFF"/>
                </a:solidFill>
                <a:latin typeface="Poppins"/>
                <a:ea typeface="Poppins"/>
                <a:cs typeface="Poppins"/>
                <a:sym typeface="Poppins"/>
              </a:rPr>
              <a:t>Airpod Thefts, </a:t>
            </a:r>
          </a:p>
          <a:p>
            <a:pPr algn="l">
              <a:lnSpc>
                <a:spcPts val="4620"/>
              </a:lnSpc>
            </a:pPr>
            <a:r>
              <a:rPr lang="en-US" sz="3300">
                <a:solidFill>
                  <a:srgbClr val="FFFFFF"/>
                </a:solidFill>
                <a:latin typeface="Poppins"/>
                <a:ea typeface="Poppins"/>
                <a:cs typeface="Poppins"/>
                <a:sym typeface="Poppins"/>
              </a:rPr>
              <a:t>Root Causes,</a:t>
            </a:r>
          </a:p>
          <a:p>
            <a:pPr algn="l">
              <a:lnSpc>
                <a:spcPts val="4620"/>
              </a:lnSpc>
            </a:pPr>
            <a:r>
              <a:rPr lang="en-US" sz="3300">
                <a:solidFill>
                  <a:srgbClr val="FFFFFF"/>
                </a:solidFill>
                <a:latin typeface="Poppins"/>
                <a:ea typeface="Poppins"/>
                <a:cs typeface="Poppins"/>
                <a:sym typeface="Poppins"/>
              </a:rPr>
              <a:t>New Policies &amp; </a:t>
            </a:r>
          </a:p>
          <a:p>
            <a:pPr algn="l">
              <a:lnSpc>
                <a:spcPts val="4620"/>
              </a:lnSpc>
            </a:pPr>
            <a:r>
              <a:rPr lang="en-US" sz="3300">
                <a:solidFill>
                  <a:srgbClr val="FFFFFF"/>
                </a:solidFill>
                <a:latin typeface="Poppins"/>
                <a:ea typeface="Poppins"/>
                <a:cs typeface="Poppins"/>
                <a:sym typeface="Poppins"/>
              </a:rPr>
              <a:t>Saved Budgets</a:t>
            </a:r>
          </a:p>
        </p:txBody>
      </p:sp>
      <p:sp>
        <p:nvSpPr>
          <p:cNvPr id="20" name="TextBox 20"/>
          <p:cNvSpPr txBox="1"/>
          <p:nvPr/>
        </p:nvSpPr>
        <p:spPr>
          <a:xfrm>
            <a:off x="2069629" y="3317928"/>
            <a:ext cx="2477996" cy="717550"/>
          </a:xfrm>
          <a:prstGeom prst="rect">
            <a:avLst/>
          </a:prstGeom>
        </p:spPr>
        <p:txBody>
          <a:bodyPr lIns="0" tIns="0" rIns="0" bIns="0" rtlCol="0" anchor="t">
            <a:spAutoFit/>
          </a:bodyPr>
          <a:lstStyle/>
          <a:p>
            <a:pPr algn="ctr">
              <a:lnSpc>
                <a:spcPts val="5599"/>
              </a:lnSpc>
            </a:pPr>
            <a:r>
              <a:rPr lang="en-US" sz="3999" b="1">
                <a:solidFill>
                  <a:srgbClr val="FFFFFF"/>
                </a:solidFill>
                <a:latin typeface="Poppins Medium"/>
                <a:ea typeface="Poppins Medium"/>
                <a:cs typeface="Poppins Medium"/>
                <a:sym typeface="Poppins Medium"/>
              </a:rPr>
              <a:t>VBIED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37BACC"/>
            </a:solidFill>
          </p:spPr>
          <p:txBody>
            <a:bodyPr/>
            <a:lstStyle/>
            <a:p>
              <a:endParaRPr lang="en-US"/>
            </a:p>
          </p:txBody>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2" y="9326040"/>
            <a:ext cx="18288000" cy="1136108"/>
            <a:chOff x="0" y="0"/>
            <a:chExt cx="24384000" cy="1514811"/>
          </a:xfrm>
        </p:grpSpPr>
        <p:grpSp>
          <p:nvGrpSpPr>
            <p:cNvPr id="6" name="Group 6"/>
            <p:cNvGrpSpPr/>
            <p:nvPr/>
          </p:nvGrpSpPr>
          <p:grpSpPr>
            <a:xfrm>
              <a:off x="0" y="189082"/>
              <a:ext cx="24384000" cy="1092200"/>
              <a:chOff x="0" y="0"/>
              <a:chExt cx="24384000" cy="1092200"/>
            </a:xfrm>
          </p:grpSpPr>
          <p:sp>
            <p:nvSpPr>
              <p:cNvPr id="7" name="Freeform 7"/>
              <p:cNvSpPr/>
              <p:nvPr/>
            </p:nvSpPr>
            <p:spPr>
              <a:xfrm>
                <a:off x="0" y="0"/>
                <a:ext cx="24384000" cy="1092200"/>
              </a:xfrm>
              <a:custGeom>
                <a:avLst/>
                <a:gdLst/>
                <a:ahLst/>
                <a:cxnLst/>
                <a:rect l="l" t="t" r="r" b="b"/>
                <a:pathLst>
                  <a:path w="24384000" h="1092200">
                    <a:moveTo>
                      <a:pt x="0" y="0"/>
                    </a:moveTo>
                    <a:lnTo>
                      <a:pt x="24384000" y="0"/>
                    </a:lnTo>
                    <a:lnTo>
                      <a:pt x="24384000" y="1092200"/>
                    </a:lnTo>
                    <a:lnTo>
                      <a:pt x="0" y="1092200"/>
                    </a:lnTo>
                    <a:close/>
                  </a:path>
                </a:pathLst>
              </a:custGeom>
              <a:solidFill>
                <a:srgbClr val="0C1625"/>
              </a:solidFill>
            </p:spPr>
            <p:txBody>
              <a:bodyPr/>
              <a:lstStyle/>
              <a:p>
                <a:endParaRPr lang="en-US"/>
              </a:p>
            </p:txBody>
          </p:sp>
        </p:grpSp>
        <p:sp>
          <p:nvSpPr>
            <p:cNvPr id="8" name="Freeform 8"/>
            <p:cNvSpPr/>
            <p:nvPr/>
          </p:nvSpPr>
          <p:spPr>
            <a:xfrm>
              <a:off x="1686370" y="392280"/>
              <a:ext cx="2265646" cy="730250"/>
            </a:xfrm>
            <a:custGeom>
              <a:avLst/>
              <a:gdLst/>
              <a:ahLst/>
              <a:cxnLst/>
              <a:rect l="l" t="t" r="r" b="b"/>
              <a:pathLst>
                <a:path w="2265646" h="730250">
                  <a:moveTo>
                    <a:pt x="0" y="0"/>
                  </a:moveTo>
                  <a:lnTo>
                    <a:pt x="2265646" y="0"/>
                  </a:lnTo>
                  <a:lnTo>
                    <a:pt x="2265646" y="730250"/>
                  </a:lnTo>
                  <a:lnTo>
                    <a:pt x="0" y="730250"/>
                  </a:lnTo>
                  <a:lnTo>
                    <a:pt x="0" y="0"/>
                  </a:lnTo>
                  <a:close/>
                </a:path>
              </a:pathLst>
            </a:custGeom>
            <a:blipFill>
              <a:blip r:embed="rId3"/>
              <a:stretch>
                <a:fillRect/>
              </a:stretch>
            </a:blipFill>
          </p:spPr>
          <p:txBody>
            <a:bodyPr/>
            <a:lstStyle/>
            <a:p>
              <a:endParaRPr lang="en-US"/>
            </a:p>
          </p:txBody>
        </p:sp>
        <p:sp>
          <p:nvSpPr>
            <p:cNvPr id="9" name="TextBox 9"/>
            <p:cNvSpPr txBox="1"/>
            <p:nvPr/>
          </p:nvSpPr>
          <p:spPr>
            <a:xfrm>
              <a:off x="4348860" y="478640"/>
              <a:ext cx="3586288" cy="493634"/>
            </a:xfrm>
            <a:prstGeom prst="rect">
              <a:avLst/>
            </a:prstGeom>
          </p:spPr>
          <p:txBody>
            <a:bodyPr lIns="0" tIns="0" rIns="0" bIns="0" rtlCol="0" anchor="t">
              <a:spAutoFit/>
            </a:bodyPr>
            <a:lstStyle/>
            <a:p>
              <a:pPr algn="l">
                <a:lnSpc>
                  <a:spcPts val="2520"/>
                </a:lnSpc>
              </a:pPr>
              <a:r>
                <a:rPr lang="en-US" sz="2100" u="sng" spc="450">
                  <a:solidFill>
                    <a:srgbClr val="FFFFFF"/>
                  </a:solidFill>
                  <a:latin typeface="Montserrat"/>
                  <a:ea typeface="Montserrat"/>
                  <a:cs typeface="Montserrat"/>
                  <a:sym typeface="Montserrat"/>
                  <a:hlinkClick r:id="rId4" tooltip="https://www.gsx.org/"/>
                </a:rPr>
                <a:t>GSX.ORG</a:t>
              </a:r>
            </a:p>
          </p:txBody>
        </p:sp>
        <p:sp>
          <p:nvSpPr>
            <p:cNvPr id="10" name="Freeform 10"/>
            <p:cNvSpPr/>
            <p:nvPr/>
          </p:nvSpPr>
          <p:spPr>
            <a:xfrm>
              <a:off x="20901332" y="0"/>
              <a:ext cx="2142589" cy="1514811"/>
            </a:xfrm>
            <a:custGeom>
              <a:avLst/>
              <a:gdLst/>
              <a:ahLst/>
              <a:cxnLst/>
              <a:rect l="l" t="t" r="r" b="b"/>
              <a:pathLst>
                <a:path w="2142589" h="1514811">
                  <a:moveTo>
                    <a:pt x="0" y="0"/>
                  </a:moveTo>
                  <a:lnTo>
                    <a:pt x="2142590" y="0"/>
                  </a:lnTo>
                  <a:lnTo>
                    <a:pt x="2142590" y="1514811"/>
                  </a:lnTo>
                  <a:lnTo>
                    <a:pt x="0" y="1514811"/>
                  </a:lnTo>
                  <a:lnTo>
                    <a:pt x="0" y="0"/>
                  </a:lnTo>
                  <a:close/>
                </a:path>
              </a:pathLst>
            </a:custGeom>
            <a:blipFill>
              <a:blip r:embed="rId5"/>
              <a:stretch>
                <a:fillRect/>
              </a:stretch>
            </a:blipFill>
          </p:spPr>
          <p:txBody>
            <a:bodyPr/>
            <a:lstStyle/>
            <a:p>
              <a:endParaRPr lang="en-US"/>
            </a:p>
          </p:txBody>
        </p:sp>
      </p:grpSp>
      <p:sp>
        <p:nvSpPr>
          <p:cNvPr id="11" name="Freeform 11"/>
          <p:cNvSpPr/>
          <p:nvPr/>
        </p:nvSpPr>
        <p:spPr>
          <a:xfrm>
            <a:off x="3683865" y="0"/>
            <a:ext cx="14575560" cy="9474114"/>
          </a:xfrm>
          <a:custGeom>
            <a:avLst/>
            <a:gdLst/>
            <a:ahLst/>
            <a:cxnLst/>
            <a:rect l="l" t="t" r="r" b="b"/>
            <a:pathLst>
              <a:path w="14575560" h="9474114">
                <a:moveTo>
                  <a:pt x="0" y="0"/>
                </a:moveTo>
                <a:lnTo>
                  <a:pt x="14575560" y="0"/>
                </a:lnTo>
                <a:lnTo>
                  <a:pt x="14575560" y="9474114"/>
                </a:lnTo>
                <a:lnTo>
                  <a:pt x="0" y="9474114"/>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1028700" y="640562"/>
            <a:ext cx="8497446" cy="1036453"/>
          </a:xfrm>
          <a:prstGeom prst="rect">
            <a:avLst/>
          </a:prstGeom>
        </p:spPr>
        <p:txBody>
          <a:bodyPr lIns="0" tIns="0" rIns="0" bIns="0" rtlCol="0" anchor="t">
            <a:spAutoFit/>
          </a:bodyPr>
          <a:lstStyle/>
          <a:p>
            <a:pPr algn="l">
              <a:lnSpc>
                <a:spcPts val="7972"/>
              </a:lnSpc>
            </a:pPr>
            <a:r>
              <a:rPr lang="en-US" sz="5694" b="1">
                <a:solidFill>
                  <a:srgbClr val="FFFFFF"/>
                </a:solidFill>
                <a:latin typeface="Poppins Bold"/>
                <a:ea typeface="Poppins Bold"/>
                <a:cs typeface="Poppins Bold"/>
                <a:sym typeface="Poppins Bold"/>
              </a:rPr>
              <a:t>ESRM &amp; Red Teaming</a:t>
            </a:r>
          </a:p>
        </p:txBody>
      </p:sp>
      <p:sp>
        <p:nvSpPr>
          <p:cNvPr id="13" name="TextBox 13"/>
          <p:cNvSpPr txBox="1"/>
          <p:nvPr/>
        </p:nvSpPr>
        <p:spPr>
          <a:xfrm>
            <a:off x="1073293" y="1749642"/>
            <a:ext cx="16114728" cy="559434"/>
          </a:xfrm>
          <a:prstGeom prst="rect">
            <a:avLst/>
          </a:prstGeom>
        </p:spPr>
        <p:txBody>
          <a:bodyPr lIns="0" tIns="0" rIns="0" bIns="0" rtlCol="0" anchor="t">
            <a:spAutoFit/>
          </a:bodyPr>
          <a:lstStyle/>
          <a:p>
            <a:pPr algn="l">
              <a:lnSpc>
                <a:spcPts val="4340"/>
              </a:lnSpc>
            </a:pPr>
            <a:r>
              <a:rPr lang="en-US" sz="3100" b="1">
                <a:solidFill>
                  <a:srgbClr val="FFFFFF"/>
                </a:solidFill>
                <a:latin typeface="Poppins Bold"/>
                <a:ea typeface="Poppins Bold"/>
                <a:cs typeface="Poppins Bold"/>
                <a:sym typeface="Poppins Bold"/>
              </a:rPr>
              <a:t>BETTER DATA LEADS TO BETTER DECISIONS</a:t>
            </a:r>
          </a:p>
        </p:txBody>
      </p:sp>
      <p:sp>
        <p:nvSpPr>
          <p:cNvPr id="14" name="TextBox 14"/>
          <p:cNvSpPr txBox="1"/>
          <p:nvPr/>
        </p:nvSpPr>
        <p:spPr>
          <a:xfrm>
            <a:off x="6780551" y="4237638"/>
            <a:ext cx="1804651" cy="941688"/>
          </a:xfrm>
          <a:prstGeom prst="rect">
            <a:avLst/>
          </a:prstGeom>
        </p:spPr>
        <p:txBody>
          <a:bodyPr lIns="0" tIns="0" rIns="0" bIns="0" rtlCol="0" anchor="t">
            <a:spAutoFit/>
          </a:bodyPr>
          <a:lstStyle/>
          <a:p>
            <a:pPr algn="ctr">
              <a:lnSpc>
                <a:spcPts val="3745"/>
              </a:lnSpc>
            </a:pPr>
            <a:r>
              <a:rPr lang="en-US" sz="2675" b="1">
                <a:solidFill>
                  <a:srgbClr val="FE4040"/>
                </a:solidFill>
                <a:latin typeface="Poppins Bold"/>
                <a:ea typeface="Poppins Bold"/>
                <a:cs typeface="Poppins Bold"/>
                <a:sym typeface="Poppins Bold"/>
              </a:rPr>
              <a:t>Red Teaming</a:t>
            </a:r>
          </a:p>
        </p:txBody>
      </p:sp>
      <p:sp>
        <p:nvSpPr>
          <p:cNvPr id="15" name="TextBox 15"/>
          <p:cNvSpPr txBox="1"/>
          <p:nvPr/>
        </p:nvSpPr>
        <p:spPr>
          <a:xfrm rot="1544021">
            <a:off x="9976422" y="2584449"/>
            <a:ext cx="2080683" cy="474963"/>
          </a:xfrm>
          <a:prstGeom prst="rect">
            <a:avLst/>
          </a:prstGeom>
        </p:spPr>
        <p:txBody>
          <a:bodyPr lIns="0" tIns="0" rIns="0" bIns="0" rtlCol="0" anchor="t">
            <a:spAutoFit/>
          </a:bodyPr>
          <a:lstStyle/>
          <a:p>
            <a:pPr algn="ctr">
              <a:lnSpc>
                <a:spcPts val="3745"/>
              </a:lnSpc>
            </a:pPr>
            <a:r>
              <a:rPr lang="en-US" sz="2675" b="1">
                <a:solidFill>
                  <a:srgbClr val="0C1625"/>
                </a:solidFill>
                <a:latin typeface="Poppins Bold"/>
                <a:ea typeface="Poppins Bold"/>
                <a:cs typeface="Poppins Bold"/>
                <a:sym typeface="Poppins Bold"/>
              </a:rPr>
              <a:t>Partnership</a:t>
            </a:r>
          </a:p>
        </p:txBody>
      </p:sp>
      <p:sp>
        <p:nvSpPr>
          <p:cNvPr id="16" name="TextBox 16"/>
          <p:cNvSpPr txBox="1"/>
          <p:nvPr/>
        </p:nvSpPr>
        <p:spPr>
          <a:xfrm rot="1544021">
            <a:off x="12226532" y="4008054"/>
            <a:ext cx="2080683" cy="1408413"/>
          </a:xfrm>
          <a:prstGeom prst="rect">
            <a:avLst/>
          </a:prstGeom>
        </p:spPr>
        <p:txBody>
          <a:bodyPr lIns="0" tIns="0" rIns="0" bIns="0" rtlCol="0" anchor="t">
            <a:spAutoFit/>
          </a:bodyPr>
          <a:lstStyle/>
          <a:p>
            <a:pPr algn="ctr">
              <a:lnSpc>
                <a:spcPts val="3745"/>
              </a:lnSpc>
            </a:pPr>
            <a:r>
              <a:rPr lang="en-US" sz="2675" b="1">
                <a:solidFill>
                  <a:srgbClr val="0C1625"/>
                </a:solidFill>
                <a:latin typeface="Poppins Bold"/>
                <a:ea typeface="Poppins Bold"/>
                <a:cs typeface="Poppins Bold"/>
                <a:sym typeface="Poppins Bold"/>
              </a:rPr>
              <a:t>Business </a:t>
            </a:r>
          </a:p>
          <a:p>
            <a:pPr algn="ctr">
              <a:lnSpc>
                <a:spcPts val="3745"/>
              </a:lnSpc>
            </a:pPr>
            <a:r>
              <a:rPr lang="en-US" sz="2675" b="1">
                <a:solidFill>
                  <a:srgbClr val="0C1625"/>
                </a:solidFill>
                <a:latin typeface="Poppins Bold"/>
                <a:ea typeface="Poppins Bold"/>
                <a:cs typeface="Poppins Bold"/>
                <a:sym typeface="Poppins Bold"/>
              </a:rPr>
              <a:t>Risk</a:t>
            </a:r>
          </a:p>
          <a:p>
            <a:pPr algn="ctr">
              <a:lnSpc>
                <a:spcPts val="3745"/>
              </a:lnSpc>
            </a:pPr>
            <a:r>
              <a:rPr lang="en-US" sz="2675" b="1">
                <a:solidFill>
                  <a:srgbClr val="0C1625"/>
                </a:solidFill>
                <a:latin typeface="Poppins Bold"/>
                <a:ea typeface="Poppins Bold"/>
                <a:cs typeface="Poppins Bold"/>
                <a:sym typeface="Poppins Bold"/>
              </a:rPr>
              <a:t>Owners</a:t>
            </a:r>
          </a:p>
        </p:txBody>
      </p:sp>
      <p:sp>
        <p:nvSpPr>
          <p:cNvPr id="17" name="TextBox 17"/>
          <p:cNvSpPr txBox="1"/>
          <p:nvPr/>
        </p:nvSpPr>
        <p:spPr>
          <a:xfrm rot="1544021">
            <a:off x="12429179" y="6533321"/>
            <a:ext cx="2080683" cy="474963"/>
          </a:xfrm>
          <a:prstGeom prst="rect">
            <a:avLst/>
          </a:prstGeom>
        </p:spPr>
        <p:txBody>
          <a:bodyPr lIns="0" tIns="0" rIns="0" bIns="0" rtlCol="0" anchor="t">
            <a:spAutoFit/>
          </a:bodyPr>
          <a:lstStyle/>
          <a:p>
            <a:pPr algn="ctr">
              <a:lnSpc>
                <a:spcPts val="3745"/>
              </a:lnSpc>
            </a:pPr>
            <a:r>
              <a:rPr lang="en-US" sz="2675" b="1">
                <a:solidFill>
                  <a:srgbClr val="0C1625"/>
                </a:solidFill>
                <a:latin typeface="Poppins Bold"/>
                <a:ea typeface="Poppins Bold"/>
                <a:cs typeface="Poppins Bold"/>
                <a:sym typeface="Poppins Bold"/>
              </a:rPr>
              <a:t>Holistic</a:t>
            </a:r>
          </a:p>
        </p:txBody>
      </p:sp>
      <p:sp>
        <p:nvSpPr>
          <p:cNvPr id="18" name="TextBox 18"/>
          <p:cNvSpPr txBox="1"/>
          <p:nvPr/>
        </p:nvSpPr>
        <p:spPr>
          <a:xfrm rot="1544021">
            <a:off x="9976422" y="5855391"/>
            <a:ext cx="2080683" cy="1408413"/>
          </a:xfrm>
          <a:prstGeom prst="rect">
            <a:avLst/>
          </a:prstGeom>
        </p:spPr>
        <p:txBody>
          <a:bodyPr lIns="0" tIns="0" rIns="0" bIns="0" rtlCol="0" anchor="t">
            <a:spAutoFit/>
          </a:bodyPr>
          <a:lstStyle/>
          <a:p>
            <a:pPr algn="ctr">
              <a:lnSpc>
                <a:spcPts val="3745"/>
              </a:lnSpc>
            </a:pPr>
            <a:r>
              <a:rPr lang="en-US" sz="2675" b="1">
                <a:solidFill>
                  <a:srgbClr val="0C1625"/>
                </a:solidFill>
                <a:latin typeface="Poppins Bold"/>
                <a:ea typeface="Poppins Bold"/>
                <a:cs typeface="Poppins Bold"/>
                <a:sym typeface="Poppins Bold"/>
              </a:rPr>
              <a:t>Risk</a:t>
            </a:r>
          </a:p>
          <a:p>
            <a:pPr algn="ctr">
              <a:lnSpc>
                <a:spcPts val="3745"/>
              </a:lnSpc>
            </a:pPr>
            <a:r>
              <a:rPr lang="en-US" sz="2675" b="1">
                <a:solidFill>
                  <a:srgbClr val="0C1625"/>
                </a:solidFill>
                <a:latin typeface="Poppins Bold"/>
                <a:ea typeface="Poppins Bold"/>
                <a:cs typeface="Poppins Bold"/>
                <a:sym typeface="Poppins Bold"/>
              </a:rPr>
              <a:t>Based</a:t>
            </a:r>
          </a:p>
          <a:p>
            <a:pPr algn="ctr">
              <a:lnSpc>
                <a:spcPts val="3745"/>
              </a:lnSpc>
            </a:pPr>
            <a:r>
              <a:rPr lang="en-US" sz="2675" b="1">
                <a:solidFill>
                  <a:srgbClr val="0C1625"/>
                </a:solidFill>
                <a:latin typeface="Poppins Bold"/>
                <a:ea typeface="Poppins Bold"/>
                <a:cs typeface="Poppins Bold"/>
                <a:sym typeface="Poppins Bold"/>
              </a:rPr>
              <a:t>Approach</a:t>
            </a:r>
          </a:p>
        </p:txBody>
      </p:sp>
      <p:sp>
        <p:nvSpPr>
          <p:cNvPr id="19" name="TextBox 19"/>
          <p:cNvSpPr txBox="1"/>
          <p:nvPr/>
        </p:nvSpPr>
        <p:spPr>
          <a:xfrm rot="1544021">
            <a:off x="11652093" y="8521176"/>
            <a:ext cx="3272904" cy="474963"/>
          </a:xfrm>
          <a:prstGeom prst="rect">
            <a:avLst/>
          </a:prstGeom>
        </p:spPr>
        <p:txBody>
          <a:bodyPr lIns="0" tIns="0" rIns="0" bIns="0" rtlCol="0" anchor="t">
            <a:spAutoFit/>
          </a:bodyPr>
          <a:lstStyle/>
          <a:p>
            <a:pPr algn="ctr">
              <a:lnSpc>
                <a:spcPts val="3745"/>
              </a:lnSpc>
            </a:pPr>
            <a:r>
              <a:rPr lang="en-US" sz="2675" b="1">
                <a:solidFill>
                  <a:srgbClr val="0C1625"/>
                </a:solidFill>
                <a:latin typeface="Poppins Bold"/>
                <a:ea typeface="Poppins Bold"/>
                <a:cs typeface="Poppins Bold"/>
                <a:sym typeface="Poppins Bold"/>
              </a:rPr>
              <a:t>Responsibilities</a:t>
            </a:r>
          </a:p>
        </p:txBody>
      </p:sp>
      <p:sp>
        <p:nvSpPr>
          <p:cNvPr id="20" name="TextBox 20"/>
          <p:cNvSpPr txBox="1"/>
          <p:nvPr/>
        </p:nvSpPr>
        <p:spPr>
          <a:xfrm rot="1544021">
            <a:off x="12047246" y="2244343"/>
            <a:ext cx="2558797" cy="941688"/>
          </a:xfrm>
          <a:prstGeom prst="rect">
            <a:avLst/>
          </a:prstGeom>
        </p:spPr>
        <p:txBody>
          <a:bodyPr lIns="0" tIns="0" rIns="0" bIns="0" rtlCol="0" anchor="t">
            <a:spAutoFit/>
          </a:bodyPr>
          <a:lstStyle/>
          <a:p>
            <a:pPr algn="ctr">
              <a:lnSpc>
                <a:spcPts val="3745"/>
              </a:lnSpc>
            </a:pPr>
            <a:r>
              <a:rPr lang="en-US" sz="2675" b="1">
                <a:solidFill>
                  <a:srgbClr val="0C1625"/>
                </a:solidFill>
                <a:latin typeface="Poppins Bold"/>
                <a:ea typeface="Poppins Bold"/>
                <a:cs typeface="Poppins Bold"/>
                <a:sym typeface="Poppins Bold"/>
              </a:rPr>
              <a:t>Vulnerability</a:t>
            </a:r>
          </a:p>
          <a:p>
            <a:pPr algn="ctr">
              <a:lnSpc>
                <a:spcPts val="3745"/>
              </a:lnSpc>
            </a:pPr>
            <a:r>
              <a:rPr lang="en-US" sz="2675" b="1">
                <a:solidFill>
                  <a:srgbClr val="0C1625"/>
                </a:solidFill>
                <a:latin typeface="Poppins Bold"/>
                <a:ea typeface="Poppins Bold"/>
                <a:cs typeface="Poppins Bold"/>
                <a:sym typeface="Poppins Bold"/>
              </a:rPr>
              <a:t>Management</a:t>
            </a:r>
          </a:p>
        </p:txBody>
      </p:sp>
      <p:sp>
        <p:nvSpPr>
          <p:cNvPr id="21" name="TextBox 21"/>
          <p:cNvSpPr txBox="1"/>
          <p:nvPr/>
        </p:nvSpPr>
        <p:spPr>
          <a:xfrm rot="1544021">
            <a:off x="14242285" y="2244343"/>
            <a:ext cx="2558797" cy="941688"/>
          </a:xfrm>
          <a:prstGeom prst="rect">
            <a:avLst/>
          </a:prstGeom>
        </p:spPr>
        <p:txBody>
          <a:bodyPr lIns="0" tIns="0" rIns="0" bIns="0" rtlCol="0" anchor="t">
            <a:spAutoFit/>
          </a:bodyPr>
          <a:lstStyle/>
          <a:p>
            <a:pPr algn="ctr">
              <a:lnSpc>
                <a:spcPts val="3745"/>
              </a:lnSpc>
            </a:pPr>
            <a:r>
              <a:rPr lang="en-US" sz="2675" b="1">
                <a:solidFill>
                  <a:srgbClr val="0C1625"/>
                </a:solidFill>
                <a:latin typeface="Poppins Bold"/>
                <a:ea typeface="Poppins Bold"/>
                <a:cs typeface="Poppins Bold"/>
                <a:sym typeface="Poppins Bold"/>
              </a:rPr>
              <a:t>Enterprise Assets</a:t>
            </a:r>
          </a:p>
        </p:txBody>
      </p:sp>
      <p:sp>
        <p:nvSpPr>
          <p:cNvPr id="22" name="TextBox 22"/>
          <p:cNvSpPr txBox="1"/>
          <p:nvPr/>
        </p:nvSpPr>
        <p:spPr>
          <a:xfrm rot="1544021">
            <a:off x="14443726" y="4134995"/>
            <a:ext cx="2558797" cy="941688"/>
          </a:xfrm>
          <a:prstGeom prst="rect">
            <a:avLst/>
          </a:prstGeom>
        </p:spPr>
        <p:txBody>
          <a:bodyPr lIns="0" tIns="0" rIns="0" bIns="0" rtlCol="0" anchor="t">
            <a:spAutoFit/>
          </a:bodyPr>
          <a:lstStyle/>
          <a:p>
            <a:pPr algn="ctr">
              <a:lnSpc>
                <a:spcPts val="3745"/>
              </a:lnSpc>
            </a:pPr>
            <a:r>
              <a:rPr lang="en-US" sz="2675" b="1" i="1">
                <a:solidFill>
                  <a:srgbClr val="0C1625"/>
                </a:solidFill>
                <a:latin typeface="Poppins Bold Italics"/>
                <a:ea typeface="Poppins Bold Italics"/>
                <a:cs typeface="Poppins Bold Italics"/>
                <a:sym typeface="Poppins Bold Italics"/>
              </a:rPr>
              <a:t>Shared</a:t>
            </a:r>
          </a:p>
          <a:p>
            <a:pPr algn="ctr">
              <a:lnSpc>
                <a:spcPts val="3745"/>
              </a:lnSpc>
            </a:pPr>
            <a:r>
              <a:rPr lang="en-US" sz="2675" b="1" i="1">
                <a:solidFill>
                  <a:srgbClr val="0C1625"/>
                </a:solidFill>
                <a:latin typeface="Poppins Bold Italics"/>
                <a:ea typeface="Poppins Bold Italics"/>
                <a:cs typeface="Poppins Bold Italics"/>
                <a:sym typeface="Poppins Bold Italics"/>
              </a:rPr>
              <a:t>Mission</a:t>
            </a:r>
          </a:p>
        </p:txBody>
      </p:sp>
      <p:sp>
        <p:nvSpPr>
          <p:cNvPr id="23" name="TextBox 23"/>
          <p:cNvSpPr txBox="1"/>
          <p:nvPr/>
        </p:nvSpPr>
        <p:spPr>
          <a:xfrm rot="1544021">
            <a:off x="14443726" y="6088754"/>
            <a:ext cx="2558797" cy="941688"/>
          </a:xfrm>
          <a:prstGeom prst="rect">
            <a:avLst/>
          </a:prstGeom>
        </p:spPr>
        <p:txBody>
          <a:bodyPr lIns="0" tIns="0" rIns="0" bIns="0" rtlCol="0" anchor="t">
            <a:spAutoFit/>
          </a:bodyPr>
          <a:lstStyle/>
          <a:p>
            <a:pPr algn="ctr">
              <a:lnSpc>
                <a:spcPts val="3745"/>
              </a:lnSpc>
            </a:pPr>
            <a:r>
              <a:rPr lang="en-US" sz="2675" b="1" i="1">
                <a:solidFill>
                  <a:srgbClr val="0C1625"/>
                </a:solidFill>
                <a:latin typeface="Poppins Bold Italics"/>
                <a:ea typeface="Poppins Bold Italics"/>
                <a:cs typeface="Poppins Bold Italics"/>
                <a:sym typeface="Poppins Bold Italics"/>
              </a:rPr>
              <a:t>Risk</a:t>
            </a:r>
          </a:p>
          <a:p>
            <a:pPr algn="ctr">
              <a:lnSpc>
                <a:spcPts val="3745"/>
              </a:lnSpc>
            </a:pPr>
            <a:r>
              <a:rPr lang="en-US" sz="2675" b="1" i="1">
                <a:solidFill>
                  <a:srgbClr val="0C1625"/>
                </a:solidFill>
                <a:latin typeface="Poppins Bold Italics"/>
                <a:ea typeface="Poppins Bold Italics"/>
                <a:cs typeface="Poppins Bold Italics"/>
                <a:sym typeface="Poppins Bold Italics"/>
              </a:rPr>
              <a:t>Management</a:t>
            </a:r>
          </a:p>
        </p:txBody>
      </p:sp>
      <p:sp>
        <p:nvSpPr>
          <p:cNvPr id="24" name="TextBox 24"/>
          <p:cNvSpPr txBox="1"/>
          <p:nvPr/>
        </p:nvSpPr>
        <p:spPr>
          <a:xfrm rot="1544021">
            <a:off x="14443726" y="8085828"/>
            <a:ext cx="2558797" cy="941688"/>
          </a:xfrm>
          <a:prstGeom prst="rect">
            <a:avLst/>
          </a:prstGeom>
        </p:spPr>
        <p:txBody>
          <a:bodyPr lIns="0" tIns="0" rIns="0" bIns="0" rtlCol="0" anchor="t">
            <a:spAutoFit/>
          </a:bodyPr>
          <a:lstStyle/>
          <a:p>
            <a:pPr algn="ctr">
              <a:lnSpc>
                <a:spcPts val="3745"/>
              </a:lnSpc>
            </a:pPr>
            <a:r>
              <a:rPr lang="en-US" sz="2675" b="1" i="1">
                <a:solidFill>
                  <a:srgbClr val="0C1625"/>
                </a:solidFill>
                <a:latin typeface="Poppins Bold Italics"/>
                <a:ea typeface="Poppins Bold Italics"/>
                <a:cs typeface="Poppins Bold Italics"/>
                <a:sym typeface="Poppins Bold Italics"/>
              </a:rPr>
              <a:t>Prioritize</a:t>
            </a:r>
          </a:p>
          <a:p>
            <a:pPr algn="ctr">
              <a:lnSpc>
                <a:spcPts val="3745"/>
              </a:lnSpc>
            </a:pPr>
            <a:r>
              <a:rPr lang="en-US" sz="2675" b="1" i="1">
                <a:solidFill>
                  <a:srgbClr val="0C1625"/>
                </a:solidFill>
                <a:latin typeface="Poppins Bold Italics"/>
                <a:ea typeface="Poppins Bold Italics"/>
                <a:cs typeface="Poppins Bold Italics"/>
                <a:sym typeface="Poppins Bold Italics"/>
              </a:rPr>
              <a:t>Assets</a:t>
            </a:r>
          </a:p>
        </p:txBody>
      </p:sp>
      <p:sp>
        <p:nvSpPr>
          <p:cNvPr id="25" name="TextBox 25"/>
          <p:cNvSpPr txBox="1"/>
          <p:nvPr/>
        </p:nvSpPr>
        <p:spPr>
          <a:xfrm rot="1544021">
            <a:off x="11588870" y="308165"/>
            <a:ext cx="3272904" cy="941688"/>
          </a:xfrm>
          <a:prstGeom prst="rect">
            <a:avLst/>
          </a:prstGeom>
        </p:spPr>
        <p:txBody>
          <a:bodyPr lIns="0" tIns="0" rIns="0" bIns="0" rtlCol="0" anchor="t">
            <a:spAutoFit/>
          </a:bodyPr>
          <a:lstStyle/>
          <a:p>
            <a:pPr algn="ctr">
              <a:lnSpc>
                <a:spcPts val="3745"/>
              </a:lnSpc>
            </a:pPr>
            <a:r>
              <a:rPr lang="en-US" sz="2675" b="1">
                <a:solidFill>
                  <a:srgbClr val="0C1625"/>
                </a:solidFill>
                <a:latin typeface="Poppins Bold"/>
                <a:ea typeface="Poppins Bold"/>
                <a:cs typeface="Poppins Bold"/>
                <a:sym typeface="Poppins Bold"/>
              </a:rPr>
              <a:t>Continuous</a:t>
            </a:r>
          </a:p>
          <a:p>
            <a:pPr algn="ctr">
              <a:lnSpc>
                <a:spcPts val="3745"/>
              </a:lnSpc>
            </a:pPr>
            <a:r>
              <a:rPr lang="en-US" sz="2675" b="1">
                <a:solidFill>
                  <a:srgbClr val="0C1625"/>
                </a:solidFill>
                <a:latin typeface="Poppins Bold"/>
                <a:ea typeface="Poppins Bold"/>
                <a:cs typeface="Poppins Bold"/>
                <a:sym typeface="Poppins Bold"/>
              </a:rPr>
              <a:t>Improvement</a:t>
            </a:r>
          </a:p>
        </p:txBody>
      </p:sp>
      <p:sp>
        <p:nvSpPr>
          <p:cNvPr id="26" name="TextBox 26"/>
          <p:cNvSpPr txBox="1"/>
          <p:nvPr/>
        </p:nvSpPr>
        <p:spPr>
          <a:xfrm rot="1544021">
            <a:off x="9947847" y="306847"/>
            <a:ext cx="2080683" cy="941688"/>
          </a:xfrm>
          <a:prstGeom prst="rect">
            <a:avLst/>
          </a:prstGeom>
        </p:spPr>
        <p:txBody>
          <a:bodyPr lIns="0" tIns="0" rIns="0" bIns="0" rtlCol="0" anchor="t">
            <a:spAutoFit/>
          </a:bodyPr>
          <a:lstStyle/>
          <a:p>
            <a:pPr algn="ctr">
              <a:lnSpc>
                <a:spcPts val="3745"/>
              </a:lnSpc>
            </a:pPr>
            <a:r>
              <a:rPr lang="en-US" sz="2675" b="1">
                <a:solidFill>
                  <a:srgbClr val="0C1625"/>
                </a:solidFill>
                <a:latin typeface="Poppins Bold"/>
                <a:ea typeface="Poppins Bold"/>
                <a:cs typeface="Poppins Bold"/>
                <a:sym typeface="Poppins Bold"/>
              </a:rPr>
              <a:t>Identify</a:t>
            </a:r>
          </a:p>
          <a:p>
            <a:pPr algn="ctr">
              <a:lnSpc>
                <a:spcPts val="3745"/>
              </a:lnSpc>
            </a:pPr>
            <a:r>
              <a:rPr lang="en-US" sz="2675" b="1">
                <a:solidFill>
                  <a:srgbClr val="0C1625"/>
                </a:solidFill>
                <a:latin typeface="Poppins Bold"/>
                <a:ea typeface="Poppins Bold"/>
                <a:cs typeface="Poppins Bold"/>
                <a:sym typeface="Poppins Bold"/>
              </a:rPr>
              <a:t>Risks</a:t>
            </a:r>
          </a:p>
        </p:txBody>
      </p:sp>
      <p:sp>
        <p:nvSpPr>
          <p:cNvPr id="27" name="TextBox 27"/>
          <p:cNvSpPr txBox="1"/>
          <p:nvPr/>
        </p:nvSpPr>
        <p:spPr>
          <a:xfrm rot="1544021">
            <a:off x="9961474" y="8264001"/>
            <a:ext cx="3272904" cy="474963"/>
          </a:xfrm>
          <a:prstGeom prst="rect">
            <a:avLst/>
          </a:prstGeom>
        </p:spPr>
        <p:txBody>
          <a:bodyPr lIns="0" tIns="0" rIns="0" bIns="0" rtlCol="0" anchor="t">
            <a:spAutoFit/>
          </a:bodyPr>
          <a:lstStyle/>
          <a:p>
            <a:pPr algn="ctr">
              <a:lnSpc>
                <a:spcPts val="3745"/>
              </a:lnSpc>
            </a:pPr>
            <a:r>
              <a:rPr lang="en-US" sz="2675" b="1" i="1">
                <a:solidFill>
                  <a:srgbClr val="0C1625"/>
                </a:solidFill>
                <a:latin typeface="Poppins Bold Italics"/>
                <a:ea typeface="Poppins Bold Italics"/>
                <a:cs typeface="Poppins Bold Italics"/>
                <a:sym typeface="Poppins Bold Italics"/>
              </a:rPr>
              <a:t>Shared</a:t>
            </a:r>
          </a:p>
        </p:txBody>
      </p:sp>
      <p:sp>
        <p:nvSpPr>
          <p:cNvPr id="28" name="TextBox 28"/>
          <p:cNvSpPr txBox="1"/>
          <p:nvPr/>
        </p:nvSpPr>
        <p:spPr>
          <a:xfrm>
            <a:off x="10178437" y="4374274"/>
            <a:ext cx="4096323" cy="701172"/>
          </a:xfrm>
          <a:prstGeom prst="rect">
            <a:avLst/>
          </a:prstGeom>
        </p:spPr>
        <p:txBody>
          <a:bodyPr lIns="0" tIns="0" rIns="0" bIns="0" rtlCol="0" anchor="t">
            <a:spAutoFit/>
          </a:bodyPr>
          <a:lstStyle/>
          <a:p>
            <a:pPr algn="l">
              <a:lnSpc>
                <a:spcPts val="5452"/>
              </a:lnSpc>
            </a:pPr>
            <a:r>
              <a:rPr lang="en-US" sz="3894" b="1">
                <a:solidFill>
                  <a:srgbClr val="000000"/>
                </a:solidFill>
                <a:latin typeface="Poppins Bold"/>
                <a:ea typeface="Poppins Bold"/>
                <a:cs typeface="Poppins Bold"/>
                <a:sym typeface="Poppins Bold"/>
              </a:rPr>
              <a:t>ESRM</a:t>
            </a:r>
          </a:p>
        </p:txBody>
      </p:sp>
      <p:sp>
        <p:nvSpPr>
          <p:cNvPr id="29" name="Freeform 29"/>
          <p:cNvSpPr/>
          <p:nvPr/>
        </p:nvSpPr>
        <p:spPr>
          <a:xfrm>
            <a:off x="15832695" y="832122"/>
            <a:ext cx="1293554" cy="862368"/>
          </a:xfrm>
          <a:custGeom>
            <a:avLst/>
            <a:gdLst/>
            <a:ahLst/>
            <a:cxnLst/>
            <a:rect l="l" t="t" r="r" b="b"/>
            <a:pathLst>
              <a:path w="1293554" h="862368">
                <a:moveTo>
                  <a:pt x="0" y="0"/>
                </a:moveTo>
                <a:lnTo>
                  <a:pt x="1293554" y="0"/>
                </a:lnTo>
                <a:lnTo>
                  <a:pt x="1293554" y="862368"/>
                </a:lnTo>
                <a:lnTo>
                  <a:pt x="0" y="862368"/>
                </a:lnTo>
                <a:lnTo>
                  <a:pt x="0" y="0"/>
                </a:lnTo>
                <a:close/>
              </a:path>
            </a:pathLst>
          </a:custGeom>
          <a:blipFill>
            <a:blip r:embed="rId7">
              <a:extLst>
                <a:ext uri="{96DAC541-7B7A-43D3-8B79-37D633B846F1}">
                  <asvg:svgBlip xmlns:asvg="http://schemas.microsoft.com/office/drawing/2016/SVG/main" r:embed="rId8"/>
                </a:ext>
              </a:extLst>
            </a:blip>
            <a:stretch>
              <a:fillRect t="-735" b="-735"/>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5BC6CB"/>
            </a:solidFill>
          </p:spPr>
          <p:txBody>
            <a:bodyPr/>
            <a:lstStyle/>
            <a:p>
              <a:endParaRPr lang="en-US"/>
            </a:p>
          </p:txBody>
        </p:sp>
        <p:sp>
          <p:nvSpPr>
            <p:cNvPr id="4" name="TextBox 4"/>
            <p:cNvSpPr txBox="1"/>
            <p:nvPr/>
          </p:nvSpPr>
          <p:spPr>
            <a:xfrm>
              <a:off x="0" y="-28575"/>
              <a:ext cx="4816593" cy="2737908"/>
            </a:xfrm>
            <a:prstGeom prst="rect">
              <a:avLst/>
            </a:prstGeom>
          </p:spPr>
          <p:txBody>
            <a:bodyPr lIns="50800" tIns="50800" rIns="50800" bIns="50800" rtlCol="0" anchor="ctr"/>
            <a:lstStyle/>
            <a:p>
              <a:pPr algn="ctr">
                <a:lnSpc>
                  <a:spcPts val="2100"/>
                </a:lnSpc>
              </a:pPr>
              <a:endParaRPr/>
            </a:p>
          </p:txBody>
        </p:sp>
      </p:grpSp>
      <p:sp>
        <p:nvSpPr>
          <p:cNvPr id="5" name="AutoShape 5"/>
          <p:cNvSpPr/>
          <p:nvPr/>
        </p:nvSpPr>
        <p:spPr>
          <a:xfrm>
            <a:off x="14568186" y="2563967"/>
            <a:ext cx="0" cy="1251947"/>
          </a:xfrm>
          <a:prstGeom prst="line">
            <a:avLst/>
          </a:prstGeom>
          <a:ln w="28575" cap="flat">
            <a:solidFill>
              <a:srgbClr val="606060"/>
            </a:solidFill>
            <a:prstDash val="solid"/>
            <a:headEnd type="none" w="sm" len="sm"/>
            <a:tailEnd type="none" w="sm" len="sm"/>
          </a:ln>
        </p:spPr>
        <p:txBody>
          <a:bodyPr/>
          <a:lstStyle/>
          <a:p>
            <a:endParaRPr lang="en-US"/>
          </a:p>
        </p:txBody>
      </p:sp>
      <p:sp>
        <p:nvSpPr>
          <p:cNvPr id="6" name="AutoShape 6"/>
          <p:cNvSpPr/>
          <p:nvPr/>
        </p:nvSpPr>
        <p:spPr>
          <a:xfrm flipH="1">
            <a:off x="14568186" y="6026814"/>
            <a:ext cx="0" cy="1993242"/>
          </a:xfrm>
          <a:prstGeom prst="line">
            <a:avLst/>
          </a:prstGeom>
          <a:ln w="28575" cap="flat">
            <a:solidFill>
              <a:srgbClr val="7261AB"/>
            </a:solidFill>
            <a:prstDash val="solid"/>
            <a:headEnd type="none" w="sm" len="sm"/>
            <a:tailEnd type="none" w="sm" len="sm"/>
          </a:ln>
        </p:spPr>
        <p:txBody>
          <a:bodyPr/>
          <a:lstStyle/>
          <a:p>
            <a:endParaRPr lang="en-US"/>
          </a:p>
        </p:txBody>
      </p:sp>
      <p:pic>
        <p:nvPicPr>
          <p:cNvPr id="7" name="Picture 7"/>
          <p:cNvPicPr>
            <a:picLocks noChangeAspect="1"/>
          </p:cNvPicPr>
          <p:nvPr/>
        </p:nvPicPr>
        <p:blipFill>
          <a:blip r:embed="rId2"/>
          <a:stretch>
            <a:fillRect/>
          </a:stretch>
        </p:blipFill>
        <p:spPr>
          <a:xfrm rot="-3588588">
            <a:off x="7482361" y="6122336"/>
            <a:ext cx="3362203" cy="3362203"/>
          </a:xfrm>
          <a:prstGeom prst="rect">
            <a:avLst/>
          </a:prstGeom>
        </p:spPr>
      </p:pic>
      <p:sp>
        <p:nvSpPr>
          <p:cNvPr id="8" name="AutoShape 8"/>
          <p:cNvSpPr/>
          <p:nvPr/>
        </p:nvSpPr>
        <p:spPr>
          <a:xfrm>
            <a:off x="6247669" y="1407438"/>
            <a:ext cx="5616598" cy="0"/>
          </a:xfrm>
          <a:prstGeom prst="line">
            <a:avLst/>
          </a:prstGeom>
          <a:ln w="95250" cap="flat">
            <a:solidFill>
              <a:srgbClr val="0C1625"/>
            </a:solidFill>
            <a:prstDash val="solid"/>
            <a:headEnd type="none" w="sm" len="sm"/>
            <a:tailEnd type="none" w="sm" len="sm"/>
          </a:ln>
        </p:spPr>
        <p:txBody>
          <a:bodyPr/>
          <a:lstStyle/>
          <a:p>
            <a:endParaRPr lang="en-US"/>
          </a:p>
        </p:txBody>
      </p:sp>
      <p:sp>
        <p:nvSpPr>
          <p:cNvPr id="9" name="AutoShape 9"/>
          <p:cNvSpPr/>
          <p:nvPr/>
        </p:nvSpPr>
        <p:spPr>
          <a:xfrm>
            <a:off x="3689080" y="2580356"/>
            <a:ext cx="3559002" cy="0"/>
          </a:xfrm>
          <a:prstGeom prst="line">
            <a:avLst/>
          </a:prstGeom>
          <a:ln w="28575" cap="flat">
            <a:solidFill>
              <a:srgbClr val="606060"/>
            </a:solidFill>
            <a:prstDash val="solid"/>
            <a:headEnd type="none" w="sm" len="sm"/>
            <a:tailEnd type="none" w="sm" len="sm"/>
          </a:ln>
        </p:spPr>
        <p:txBody>
          <a:bodyPr/>
          <a:lstStyle/>
          <a:p>
            <a:endParaRPr lang="en-US"/>
          </a:p>
        </p:txBody>
      </p:sp>
      <p:sp>
        <p:nvSpPr>
          <p:cNvPr id="10" name="AutoShape 10"/>
          <p:cNvSpPr/>
          <p:nvPr/>
        </p:nvSpPr>
        <p:spPr>
          <a:xfrm>
            <a:off x="3703219" y="8020056"/>
            <a:ext cx="4244733" cy="0"/>
          </a:xfrm>
          <a:prstGeom prst="line">
            <a:avLst/>
          </a:prstGeom>
          <a:ln w="28575" cap="flat">
            <a:solidFill>
              <a:srgbClr val="91298C"/>
            </a:solidFill>
            <a:prstDash val="solid"/>
            <a:headEnd type="none" w="sm" len="sm"/>
            <a:tailEnd type="none" w="sm" len="sm"/>
          </a:ln>
        </p:spPr>
        <p:txBody>
          <a:bodyPr/>
          <a:lstStyle/>
          <a:p>
            <a:endParaRPr lang="en-US"/>
          </a:p>
        </p:txBody>
      </p:sp>
      <p:sp>
        <p:nvSpPr>
          <p:cNvPr id="11" name="AutoShape 11"/>
          <p:cNvSpPr/>
          <p:nvPr/>
        </p:nvSpPr>
        <p:spPr>
          <a:xfrm>
            <a:off x="10336501" y="8020056"/>
            <a:ext cx="4244733" cy="0"/>
          </a:xfrm>
          <a:prstGeom prst="line">
            <a:avLst/>
          </a:prstGeom>
          <a:ln w="28575" cap="flat">
            <a:solidFill>
              <a:srgbClr val="7261AB"/>
            </a:solidFill>
            <a:prstDash val="solid"/>
            <a:headEnd type="none" w="sm" len="sm"/>
            <a:tailEnd type="none" w="sm" len="sm"/>
          </a:ln>
        </p:spPr>
        <p:txBody>
          <a:bodyPr/>
          <a:lstStyle/>
          <a:p>
            <a:endParaRPr lang="en-US"/>
          </a:p>
        </p:txBody>
      </p:sp>
      <p:sp>
        <p:nvSpPr>
          <p:cNvPr id="12" name="AutoShape 12"/>
          <p:cNvSpPr/>
          <p:nvPr/>
        </p:nvSpPr>
        <p:spPr>
          <a:xfrm>
            <a:off x="6319137" y="3290402"/>
            <a:ext cx="2871429" cy="0"/>
          </a:xfrm>
          <a:prstGeom prst="line">
            <a:avLst/>
          </a:prstGeom>
          <a:ln w="28575" cap="flat">
            <a:solidFill>
              <a:srgbClr val="606060"/>
            </a:solidFill>
            <a:prstDash val="solid"/>
            <a:headEnd type="none" w="sm" len="sm"/>
            <a:tailEnd type="none" w="sm" len="sm"/>
          </a:ln>
        </p:spPr>
        <p:txBody>
          <a:bodyPr/>
          <a:lstStyle/>
          <a:p>
            <a:endParaRPr lang="en-US"/>
          </a:p>
        </p:txBody>
      </p:sp>
      <p:sp>
        <p:nvSpPr>
          <p:cNvPr id="13" name="AutoShape 13"/>
          <p:cNvSpPr/>
          <p:nvPr/>
        </p:nvSpPr>
        <p:spPr>
          <a:xfrm>
            <a:off x="6295509" y="1407438"/>
            <a:ext cx="0" cy="1615643"/>
          </a:xfrm>
          <a:prstGeom prst="line">
            <a:avLst/>
          </a:prstGeom>
          <a:ln w="95250" cap="flat">
            <a:solidFill>
              <a:srgbClr val="0C1625"/>
            </a:solidFill>
            <a:prstDash val="solid"/>
            <a:headEnd type="none" w="sm" len="sm"/>
            <a:tailEnd type="none" w="sm" len="sm"/>
          </a:ln>
        </p:spPr>
        <p:txBody>
          <a:bodyPr/>
          <a:lstStyle/>
          <a:p>
            <a:endParaRPr lang="en-US"/>
          </a:p>
        </p:txBody>
      </p:sp>
      <p:sp>
        <p:nvSpPr>
          <p:cNvPr id="14" name="AutoShape 14"/>
          <p:cNvSpPr/>
          <p:nvPr/>
        </p:nvSpPr>
        <p:spPr>
          <a:xfrm>
            <a:off x="3703219" y="2580356"/>
            <a:ext cx="0" cy="560737"/>
          </a:xfrm>
          <a:prstGeom prst="line">
            <a:avLst/>
          </a:prstGeom>
          <a:ln w="28575" cap="flat">
            <a:solidFill>
              <a:srgbClr val="606060"/>
            </a:solidFill>
            <a:prstDash val="solid"/>
            <a:headEnd type="none" w="sm" len="sm"/>
            <a:tailEnd type="none" w="sm" len="sm"/>
          </a:ln>
        </p:spPr>
        <p:txBody>
          <a:bodyPr/>
          <a:lstStyle/>
          <a:p>
            <a:endParaRPr lang="en-US"/>
          </a:p>
        </p:txBody>
      </p:sp>
      <p:sp>
        <p:nvSpPr>
          <p:cNvPr id="15" name="AutoShape 15"/>
          <p:cNvSpPr/>
          <p:nvPr/>
        </p:nvSpPr>
        <p:spPr>
          <a:xfrm flipH="1">
            <a:off x="3703219" y="5915891"/>
            <a:ext cx="0" cy="2117212"/>
          </a:xfrm>
          <a:prstGeom prst="line">
            <a:avLst/>
          </a:prstGeom>
          <a:ln w="28575" cap="flat">
            <a:solidFill>
              <a:srgbClr val="91298C"/>
            </a:solidFill>
            <a:prstDash val="solid"/>
            <a:headEnd type="none" w="sm" len="sm"/>
            <a:tailEnd type="none" w="sm" len="sm"/>
          </a:ln>
        </p:spPr>
        <p:txBody>
          <a:bodyPr/>
          <a:lstStyle/>
          <a:p>
            <a:endParaRPr lang="en-US"/>
          </a:p>
        </p:txBody>
      </p:sp>
      <p:sp>
        <p:nvSpPr>
          <p:cNvPr id="16" name="AutoShape 16"/>
          <p:cNvSpPr/>
          <p:nvPr/>
        </p:nvSpPr>
        <p:spPr>
          <a:xfrm>
            <a:off x="9185209" y="3290402"/>
            <a:ext cx="0" cy="560737"/>
          </a:xfrm>
          <a:prstGeom prst="line">
            <a:avLst/>
          </a:prstGeom>
          <a:ln w="28575" cap="flat">
            <a:solidFill>
              <a:srgbClr val="606060"/>
            </a:solidFill>
            <a:prstDash val="solid"/>
            <a:headEnd type="none" w="sm" len="sm"/>
            <a:tailEnd type="none" w="sm" len="sm"/>
          </a:ln>
        </p:spPr>
        <p:txBody>
          <a:bodyPr/>
          <a:lstStyle/>
          <a:p>
            <a:endParaRPr lang="en-US"/>
          </a:p>
        </p:txBody>
      </p:sp>
      <p:sp>
        <p:nvSpPr>
          <p:cNvPr id="17" name="AutoShape 17"/>
          <p:cNvSpPr/>
          <p:nvPr/>
        </p:nvSpPr>
        <p:spPr>
          <a:xfrm>
            <a:off x="9185209" y="5915891"/>
            <a:ext cx="0" cy="560737"/>
          </a:xfrm>
          <a:prstGeom prst="line">
            <a:avLst/>
          </a:prstGeom>
          <a:ln w="28575" cap="flat">
            <a:solidFill>
              <a:srgbClr val="30214B"/>
            </a:solidFill>
            <a:prstDash val="solid"/>
            <a:headEnd type="none" w="sm" len="sm"/>
            <a:tailEnd type="none" w="sm" len="sm"/>
          </a:ln>
        </p:spPr>
        <p:txBody>
          <a:bodyPr/>
          <a:lstStyle/>
          <a:p>
            <a:endParaRPr lang="en-US"/>
          </a:p>
        </p:txBody>
      </p:sp>
      <p:sp>
        <p:nvSpPr>
          <p:cNvPr id="18" name="Freeform 18"/>
          <p:cNvSpPr/>
          <p:nvPr/>
        </p:nvSpPr>
        <p:spPr>
          <a:xfrm>
            <a:off x="7916425" y="6117051"/>
            <a:ext cx="2485230" cy="403850"/>
          </a:xfrm>
          <a:custGeom>
            <a:avLst/>
            <a:gdLst/>
            <a:ahLst/>
            <a:cxnLst/>
            <a:rect l="l" t="t" r="r" b="b"/>
            <a:pathLst>
              <a:path w="2485230" h="403850">
                <a:moveTo>
                  <a:pt x="0" y="0"/>
                </a:moveTo>
                <a:lnTo>
                  <a:pt x="2485230" y="0"/>
                </a:lnTo>
                <a:lnTo>
                  <a:pt x="2485230" y="403850"/>
                </a:lnTo>
                <a:lnTo>
                  <a:pt x="0" y="403850"/>
                </a:lnTo>
                <a:lnTo>
                  <a:pt x="0" y="0"/>
                </a:lnTo>
                <a:close/>
              </a:path>
            </a:pathLst>
          </a:custGeom>
          <a:blipFill>
            <a:blip r:embed="rId3">
              <a:alphaModFix amt="57000"/>
            </a:blip>
            <a:stretch>
              <a:fillRect/>
            </a:stretch>
          </a:blipFill>
        </p:spPr>
        <p:txBody>
          <a:bodyPr/>
          <a:lstStyle/>
          <a:p>
            <a:endParaRPr lang="en-US"/>
          </a:p>
        </p:txBody>
      </p:sp>
      <p:sp>
        <p:nvSpPr>
          <p:cNvPr id="19" name="AutoShape 19"/>
          <p:cNvSpPr/>
          <p:nvPr/>
        </p:nvSpPr>
        <p:spPr>
          <a:xfrm>
            <a:off x="6319137" y="2742713"/>
            <a:ext cx="0" cy="560737"/>
          </a:xfrm>
          <a:prstGeom prst="line">
            <a:avLst/>
          </a:prstGeom>
          <a:ln w="28575" cap="flat">
            <a:solidFill>
              <a:srgbClr val="606060"/>
            </a:solidFill>
            <a:prstDash val="solid"/>
            <a:headEnd type="none" w="sm" len="sm"/>
            <a:tailEnd type="none" w="sm" len="sm"/>
          </a:ln>
        </p:spPr>
        <p:txBody>
          <a:bodyPr/>
          <a:lstStyle/>
          <a:p>
            <a:endParaRPr lang="en-US"/>
          </a:p>
        </p:txBody>
      </p:sp>
      <p:sp>
        <p:nvSpPr>
          <p:cNvPr id="20" name="AutoShape 20"/>
          <p:cNvSpPr/>
          <p:nvPr/>
        </p:nvSpPr>
        <p:spPr>
          <a:xfrm>
            <a:off x="11864267" y="1363946"/>
            <a:ext cx="0" cy="1615643"/>
          </a:xfrm>
          <a:prstGeom prst="line">
            <a:avLst/>
          </a:prstGeom>
          <a:ln w="95250" cap="flat">
            <a:solidFill>
              <a:srgbClr val="0C1625"/>
            </a:solidFill>
            <a:prstDash val="solid"/>
            <a:headEnd type="none" w="sm" len="sm"/>
            <a:tailEnd type="none" w="sm" len="sm"/>
          </a:ln>
        </p:spPr>
        <p:txBody>
          <a:bodyPr/>
          <a:lstStyle/>
          <a:p>
            <a:endParaRPr lang="en-US"/>
          </a:p>
        </p:txBody>
      </p:sp>
      <p:grpSp>
        <p:nvGrpSpPr>
          <p:cNvPr id="21" name="Group 21"/>
          <p:cNvGrpSpPr/>
          <p:nvPr/>
        </p:nvGrpSpPr>
        <p:grpSpPr>
          <a:xfrm>
            <a:off x="7667366" y="832122"/>
            <a:ext cx="2992195" cy="1026392"/>
            <a:chOff x="0" y="0"/>
            <a:chExt cx="862973" cy="296020"/>
          </a:xfrm>
        </p:grpSpPr>
        <p:sp>
          <p:nvSpPr>
            <p:cNvPr id="22" name="Freeform 22"/>
            <p:cNvSpPr/>
            <p:nvPr/>
          </p:nvSpPr>
          <p:spPr>
            <a:xfrm>
              <a:off x="0" y="0"/>
              <a:ext cx="862973" cy="296020"/>
            </a:xfrm>
            <a:custGeom>
              <a:avLst/>
              <a:gdLst/>
              <a:ahLst/>
              <a:cxnLst/>
              <a:rect l="l" t="t" r="r" b="b"/>
              <a:pathLst>
                <a:path w="862973" h="296020">
                  <a:moveTo>
                    <a:pt x="131956" y="0"/>
                  </a:moveTo>
                  <a:lnTo>
                    <a:pt x="731017" y="0"/>
                  </a:lnTo>
                  <a:cubicBezTo>
                    <a:pt x="766014" y="0"/>
                    <a:pt x="799577" y="13902"/>
                    <a:pt x="824324" y="38649"/>
                  </a:cubicBezTo>
                  <a:cubicBezTo>
                    <a:pt x="849070" y="63396"/>
                    <a:pt x="862973" y="96959"/>
                    <a:pt x="862973" y="131956"/>
                  </a:cubicBezTo>
                  <a:lnTo>
                    <a:pt x="862973" y="164064"/>
                  </a:lnTo>
                  <a:cubicBezTo>
                    <a:pt x="862973" y="236941"/>
                    <a:pt x="803894" y="296020"/>
                    <a:pt x="731017" y="296020"/>
                  </a:cubicBezTo>
                  <a:lnTo>
                    <a:pt x="131956" y="296020"/>
                  </a:lnTo>
                  <a:cubicBezTo>
                    <a:pt x="96959" y="296020"/>
                    <a:pt x="63396" y="282117"/>
                    <a:pt x="38649" y="257371"/>
                  </a:cubicBezTo>
                  <a:cubicBezTo>
                    <a:pt x="13902" y="232624"/>
                    <a:pt x="0" y="199061"/>
                    <a:pt x="0" y="164064"/>
                  </a:cubicBezTo>
                  <a:lnTo>
                    <a:pt x="0" y="131956"/>
                  </a:lnTo>
                  <a:cubicBezTo>
                    <a:pt x="0" y="96959"/>
                    <a:pt x="13902" y="63396"/>
                    <a:pt x="38649" y="38649"/>
                  </a:cubicBezTo>
                  <a:cubicBezTo>
                    <a:pt x="63396" y="13902"/>
                    <a:pt x="96959" y="0"/>
                    <a:pt x="131956" y="0"/>
                  </a:cubicBezTo>
                  <a:close/>
                </a:path>
              </a:pathLst>
            </a:custGeom>
            <a:solidFill>
              <a:srgbClr val="0C1625"/>
            </a:solidFill>
          </p:spPr>
          <p:txBody>
            <a:bodyPr/>
            <a:lstStyle/>
            <a:p>
              <a:endParaRPr lang="en-US"/>
            </a:p>
          </p:txBody>
        </p:sp>
        <p:sp>
          <p:nvSpPr>
            <p:cNvPr id="23" name="TextBox 23"/>
            <p:cNvSpPr txBox="1"/>
            <p:nvPr/>
          </p:nvSpPr>
          <p:spPr>
            <a:xfrm>
              <a:off x="0" y="-28575"/>
              <a:ext cx="862973" cy="324595"/>
            </a:xfrm>
            <a:prstGeom prst="rect">
              <a:avLst/>
            </a:prstGeom>
          </p:spPr>
          <p:txBody>
            <a:bodyPr lIns="50800" tIns="50800" rIns="50800" bIns="50800" rtlCol="0" anchor="ctr"/>
            <a:lstStyle/>
            <a:p>
              <a:pPr algn="ctr">
                <a:lnSpc>
                  <a:spcPts val="2100"/>
                </a:lnSpc>
              </a:pPr>
              <a:endParaRPr/>
            </a:p>
          </p:txBody>
        </p:sp>
      </p:grpSp>
      <p:sp>
        <p:nvSpPr>
          <p:cNvPr id="24" name="Freeform 24"/>
          <p:cNvSpPr/>
          <p:nvPr/>
        </p:nvSpPr>
        <p:spPr>
          <a:xfrm>
            <a:off x="5065548" y="3023081"/>
            <a:ext cx="2721448" cy="442235"/>
          </a:xfrm>
          <a:custGeom>
            <a:avLst/>
            <a:gdLst/>
            <a:ahLst/>
            <a:cxnLst/>
            <a:rect l="l" t="t" r="r" b="b"/>
            <a:pathLst>
              <a:path w="2721448" h="442235">
                <a:moveTo>
                  <a:pt x="0" y="0"/>
                </a:moveTo>
                <a:lnTo>
                  <a:pt x="2721448" y="0"/>
                </a:lnTo>
                <a:lnTo>
                  <a:pt x="2721448" y="442235"/>
                </a:lnTo>
                <a:lnTo>
                  <a:pt x="0" y="442235"/>
                </a:lnTo>
                <a:lnTo>
                  <a:pt x="0" y="0"/>
                </a:lnTo>
                <a:close/>
              </a:path>
            </a:pathLst>
          </a:custGeom>
          <a:blipFill>
            <a:blip r:embed="rId3">
              <a:alphaModFix amt="57000"/>
            </a:blip>
            <a:stretch>
              <a:fillRect/>
            </a:stretch>
          </a:blipFill>
        </p:spPr>
        <p:txBody>
          <a:bodyPr/>
          <a:lstStyle/>
          <a:p>
            <a:endParaRPr lang="en-US"/>
          </a:p>
        </p:txBody>
      </p:sp>
      <p:sp>
        <p:nvSpPr>
          <p:cNvPr id="25" name="Freeform 25"/>
          <p:cNvSpPr/>
          <p:nvPr/>
        </p:nvSpPr>
        <p:spPr>
          <a:xfrm>
            <a:off x="7947952" y="1824048"/>
            <a:ext cx="2485230" cy="403850"/>
          </a:xfrm>
          <a:custGeom>
            <a:avLst/>
            <a:gdLst/>
            <a:ahLst/>
            <a:cxnLst/>
            <a:rect l="l" t="t" r="r" b="b"/>
            <a:pathLst>
              <a:path w="2485230" h="403850">
                <a:moveTo>
                  <a:pt x="0" y="0"/>
                </a:moveTo>
                <a:lnTo>
                  <a:pt x="2485229" y="0"/>
                </a:lnTo>
                <a:lnTo>
                  <a:pt x="2485229" y="403849"/>
                </a:lnTo>
                <a:lnTo>
                  <a:pt x="0" y="403849"/>
                </a:lnTo>
                <a:lnTo>
                  <a:pt x="0" y="0"/>
                </a:lnTo>
                <a:close/>
              </a:path>
            </a:pathLst>
          </a:custGeom>
          <a:blipFill>
            <a:blip r:embed="rId3">
              <a:alphaModFix amt="57000"/>
            </a:blip>
            <a:stretch>
              <a:fillRect/>
            </a:stretch>
          </a:blipFill>
        </p:spPr>
        <p:txBody>
          <a:bodyPr/>
          <a:lstStyle/>
          <a:p>
            <a:endParaRPr lang="en-US"/>
          </a:p>
        </p:txBody>
      </p:sp>
      <p:sp>
        <p:nvSpPr>
          <p:cNvPr id="26" name="Freeform 26"/>
          <p:cNvSpPr/>
          <p:nvPr/>
        </p:nvSpPr>
        <p:spPr>
          <a:xfrm>
            <a:off x="10599907" y="3036292"/>
            <a:ext cx="2485230" cy="403850"/>
          </a:xfrm>
          <a:custGeom>
            <a:avLst/>
            <a:gdLst/>
            <a:ahLst/>
            <a:cxnLst/>
            <a:rect l="l" t="t" r="r" b="b"/>
            <a:pathLst>
              <a:path w="2485230" h="403850">
                <a:moveTo>
                  <a:pt x="0" y="0"/>
                </a:moveTo>
                <a:lnTo>
                  <a:pt x="2485229" y="0"/>
                </a:lnTo>
                <a:lnTo>
                  <a:pt x="2485229" y="403850"/>
                </a:lnTo>
                <a:lnTo>
                  <a:pt x="0" y="403850"/>
                </a:lnTo>
                <a:lnTo>
                  <a:pt x="0" y="0"/>
                </a:lnTo>
                <a:close/>
              </a:path>
            </a:pathLst>
          </a:custGeom>
          <a:blipFill>
            <a:blip r:embed="rId3">
              <a:alphaModFix amt="57000"/>
            </a:blip>
            <a:stretch>
              <a:fillRect/>
            </a:stretch>
          </a:blipFill>
        </p:spPr>
        <p:txBody>
          <a:bodyPr/>
          <a:lstStyle/>
          <a:p>
            <a:endParaRPr lang="en-US"/>
          </a:p>
        </p:txBody>
      </p:sp>
      <p:grpSp>
        <p:nvGrpSpPr>
          <p:cNvPr id="27" name="Group 27"/>
          <p:cNvGrpSpPr/>
          <p:nvPr/>
        </p:nvGrpSpPr>
        <p:grpSpPr>
          <a:xfrm>
            <a:off x="4936119" y="2036536"/>
            <a:ext cx="2992195" cy="1026392"/>
            <a:chOff x="0" y="0"/>
            <a:chExt cx="862973" cy="296020"/>
          </a:xfrm>
        </p:grpSpPr>
        <p:sp>
          <p:nvSpPr>
            <p:cNvPr id="28" name="Freeform 28"/>
            <p:cNvSpPr/>
            <p:nvPr/>
          </p:nvSpPr>
          <p:spPr>
            <a:xfrm>
              <a:off x="0" y="0"/>
              <a:ext cx="862973" cy="296020"/>
            </a:xfrm>
            <a:custGeom>
              <a:avLst/>
              <a:gdLst/>
              <a:ahLst/>
              <a:cxnLst/>
              <a:rect l="l" t="t" r="r" b="b"/>
              <a:pathLst>
                <a:path w="862973" h="296020">
                  <a:moveTo>
                    <a:pt x="131956" y="0"/>
                  </a:moveTo>
                  <a:lnTo>
                    <a:pt x="731017" y="0"/>
                  </a:lnTo>
                  <a:cubicBezTo>
                    <a:pt x="766014" y="0"/>
                    <a:pt x="799577" y="13902"/>
                    <a:pt x="824324" y="38649"/>
                  </a:cubicBezTo>
                  <a:cubicBezTo>
                    <a:pt x="849070" y="63396"/>
                    <a:pt x="862973" y="96959"/>
                    <a:pt x="862973" y="131956"/>
                  </a:cubicBezTo>
                  <a:lnTo>
                    <a:pt x="862973" y="164064"/>
                  </a:lnTo>
                  <a:cubicBezTo>
                    <a:pt x="862973" y="236941"/>
                    <a:pt x="803894" y="296020"/>
                    <a:pt x="731017" y="296020"/>
                  </a:cubicBezTo>
                  <a:lnTo>
                    <a:pt x="131956" y="296020"/>
                  </a:lnTo>
                  <a:cubicBezTo>
                    <a:pt x="96959" y="296020"/>
                    <a:pt x="63396" y="282117"/>
                    <a:pt x="38649" y="257371"/>
                  </a:cubicBezTo>
                  <a:cubicBezTo>
                    <a:pt x="13902" y="232624"/>
                    <a:pt x="0" y="199061"/>
                    <a:pt x="0" y="164064"/>
                  </a:cubicBezTo>
                  <a:lnTo>
                    <a:pt x="0" y="131956"/>
                  </a:lnTo>
                  <a:cubicBezTo>
                    <a:pt x="0" y="96959"/>
                    <a:pt x="13902" y="63396"/>
                    <a:pt x="38649" y="38649"/>
                  </a:cubicBezTo>
                  <a:cubicBezTo>
                    <a:pt x="63396" y="13902"/>
                    <a:pt x="96959" y="0"/>
                    <a:pt x="131956" y="0"/>
                  </a:cubicBezTo>
                  <a:close/>
                </a:path>
              </a:pathLst>
            </a:custGeom>
            <a:solidFill>
              <a:srgbClr val="606060"/>
            </a:solidFill>
          </p:spPr>
          <p:txBody>
            <a:bodyPr/>
            <a:lstStyle/>
            <a:p>
              <a:endParaRPr lang="en-US"/>
            </a:p>
          </p:txBody>
        </p:sp>
        <p:sp>
          <p:nvSpPr>
            <p:cNvPr id="29" name="TextBox 29"/>
            <p:cNvSpPr txBox="1"/>
            <p:nvPr/>
          </p:nvSpPr>
          <p:spPr>
            <a:xfrm>
              <a:off x="0" y="-28575"/>
              <a:ext cx="862973" cy="324595"/>
            </a:xfrm>
            <a:prstGeom prst="rect">
              <a:avLst/>
            </a:prstGeom>
          </p:spPr>
          <p:txBody>
            <a:bodyPr lIns="50800" tIns="50800" rIns="50800" bIns="50800" rtlCol="0" anchor="ctr"/>
            <a:lstStyle/>
            <a:p>
              <a:pPr algn="ctr">
                <a:lnSpc>
                  <a:spcPts val="2100"/>
                </a:lnSpc>
              </a:pPr>
              <a:endParaRPr/>
            </a:p>
          </p:txBody>
        </p:sp>
      </p:grpSp>
      <p:grpSp>
        <p:nvGrpSpPr>
          <p:cNvPr id="30" name="Group 30"/>
          <p:cNvGrpSpPr/>
          <p:nvPr/>
        </p:nvGrpSpPr>
        <p:grpSpPr>
          <a:xfrm>
            <a:off x="10346424" y="2036536"/>
            <a:ext cx="2992195" cy="1026392"/>
            <a:chOff x="0" y="0"/>
            <a:chExt cx="862973" cy="296020"/>
          </a:xfrm>
        </p:grpSpPr>
        <p:sp>
          <p:nvSpPr>
            <p:cNvPr id="31" name="Freeform 31"/>
            <p:cNvSpPr/>
            <p:nvPr/>
          </p:nvSpPr>
          <p:spPr>
            <a:xfrm>
              <a:off x="0" y="0"/>
              <a:ext cx="862973" cy="296020"/>
            </a:xfrm>
            <a:custGeom>
              <a:avLst/>
              <a:gdLst/>
              <a:ahLst/>
              <a:cxnLst/>
              <a:rect l="l" t="t" r="r" b="b"/>
              <a:pathLst>
                <a:path w="862973" h="296020">
                  <a:moveTo>
                    <a:pt x="131956" y="0"/>
                  </a:moveTo>
                  <a:lnTo>
                    <a:pt x="731017" y="0"/>
                  </a:lnTo>
                  <a:cubicBezTo>
                    <a:pt x="766014" y="0"/>
                    <a:pt x="799577" y="13902"/>
                    <a:pt x="824324" y="38649"/>
                  </a:cubicBezTo>
                  <a:cubicBezTo>
                    <a:pt x="849070" y="63396"/>
                    <a:pt x="862973" y="96959"/>
                    <a:pt x="862973" y="131956"/>
                  </a:cubicBezTo>
                  <a:lnTo>
                    <a:pt x="862973" y="164064"/>
                  </a:lnTo>
                  <a:cubicBezTo>
                    <a:pt x="862973" y="236941"/>
                    <a:pt x="803894" y="296020"/>
                    <a:pt x="731017" y="296020"/>
                  </a:cubicBezTo>
                  <a:lnTo>
                    <a:pt x="131956" y="296020"/>
                  </a:lnTo>
                  <a:cubicBezTo>
                    <a:pt x="96959" y="296020"/>
                    <a:pt x="63396" y="282117"/>
                    <a:pt x="38649" y="257371"/>
                  </a:cubicBezTo>
                  <a:cubicBezTo>
                    <a:pt x="13902" y="232624"/>
                    <a:pt x="0" y="199061"/>
                    <a:pt x="0" y="164064"/>
                  </a:cubicBezTo>
                  <a:lnTo>
                    <a:pt x="0" y="131956"/>
                  </a:lnTo>
                  <a:cubicBezTo>
                    <a:pt x="0" y="96959"/>
                    <a:pt x="13902" y="63396"/>
                    <a:pt x="38649" y="38649"/>
                  </a:cubicBezTo>
                  <a:cubicBezTo>
                    <a:pt x="63396" y="13902"/>
                    <a:pt x="96959" y="0"/>
                    <a:pt x="131956" y="0"/>
                  </a:cubicBezTo>
                  <a:close/>
                </a:path>
              </a:pathLst>
            </a:custGeom>
            <a:solidFill>
              <a:srgbClr val="606060"/>
            </a:solidFill>
          </p:spPr>
          <p:txBody>
            <a:bodyPr/>
            <a:lstStyle/>
            <a:p>
              <a:endParaRPr lang="en-US"/>
            </a:p>
          </p:txBody>
        </p:sp>
        <p:sp>
          <p:nvSpPr>
            <p:cNvPr id="32" name="TextBox 32"/>
            <p:cNvSpPr txBox="1"/>
            <p:nvPr/>
          </p:nvSpPr>
          <p:spPr>
            <a:xfrm>
              <a:off x="0" y="-28575"/>
              <a:ext cx="862973" cy="324595"/>
            </a:xfrm>
            <a:prstGeom prst="rect">
              <a:avLst/>
            </a:prstGeom>
          </p:spPr>
          <p:txBody>
            <a:bodyPr lIns="50800" tIns="50800" rIns="50800" bIns="50800" rtlCol="0" anchor="ctr"/>
            <a:lstStyle/>
            <a:p>
              <a:pPr algn="ctr">
                <a:lnSpc>
                  <a:spcPts val="2100"/>
                </a:lnSpc>
              </a:pPr>
              <a:endParaRPr/>
            </a:p>
          </p:txBody>
        </p:sp>
      </p:grpSp>
      <p:sp>
        <p:nvSpPr>
          <p:cNvPr id="33" name="Freeform 33"/>
          <p:cNvSpPr/>
          <p:nvPr/>
        </p:nvSpPr>
        <p:spPr>
          <a:xfrm>
            <a:off x="2450889" y="6117051"/>
            <a:ext cx="2485230" cy="403850"/>
          </a:xfrm>
          <a:custGeom>
            <a:avLst/>
            <a:gdLst/>
            <a:ahLst/>
            <a:cxnLst/>
            <a:rect l="l" t="t" r="r" b="b"/>
            <a:pathLst>
              <a:path w="2485230" h="403850">
                <a:moveTo>
                  <a:pt x="0" y="0"/>
                </a:moveTo>
                <a:lnTo>
                  <a:pt x="2485230" y="0"/>
                </a:lnTo>
                <a:lnTo>
                  <a:pt x="2485230" y="403850"/>
                </a:lnTo>
                <a:lnTo>
                  <a:pt x="0" y="403850"/>
                </a:lnTo>
                <a:lnTo>
                  <a:pt x="0" y="0"/>
                </a:lnTo>
                <a:close/>
              </a:path>
            </a:pathLst>
          </a:custGeom>
          <a:blipFill>
            <a:blip r:embed="rId3">
              <a:alphaModFix amt="57000"/>
            </a:blip>
            <a:stretch>
              <a:fillRect/>
            </a:stretch>
          </a:blipFill>
        </p:spPr>
        <p:txBody>
          <a:bodyPr/>
          <a:lstStyle/>
          <a:p>
            <a:endParaRPr lang="en-US"/>
          </a:p>
        </p:txBody>
      </p:sp>
      <p:sp>
        <p:nvSpPr>
          <p:cNvPr id="34" name="Freeform 34"/>
          <p:cNvSpPr/>
          <p:nvPr/>
        </p:nvSpPr>
        <p:spPr>
          <a:xfrm>
            <a:off x="13338619" y="6117051"/>
            <a:ext cx="2485230" cy="403850"/>
          </a:xfrm>
          <a:custGeom>
            <a:avLst/>
            <a:gdLst/>
            <a:ahLst/>
            <a:cxnLst/>
            <a:rect l="l" t="t" r="r" b="b"/>
            <a:pathLst>
              <a:path w="2485230" h="403850">
                <a:moveTo>
                  <a:pt x="0" y="0"/>
                </a:moveTo>
                <a:lnTo>
                  <a:pt x="2485230" y="0"/>
                </a:lnTo>
                <a:lnTo>
                  <a:pt x="2485230" y="403850"/>
                </a:lnTo>
                <a:lnTo>
                  <a:pt x="0" y="403850"/>
                </a:lnTo>
                <a:lnTo>
                  <a:pt x="0" y="0"/>
                </a:lnTo>
                <a:close/>
              </a:path>
            </a:pathLst>
          </a:custGeom>
          <a:blipFill>
            <a:blip r:embed="rId3">
              <a:alphaModFix amt="57000"/>
            </a:blip>
            <a:stretch>
              <a:fillRect/>
            </a:stretch>
          </a:blipFill>
        </p:spPr>
        <p:txBody>
          <a:bodyPr/>
          <a:lstStyle/>
          <a:p>
            <a:endParaRPr lang="en-US"/>
          </a:p>
        </p:txBody>
      </p:sp>
      <p:grpSp>
        <p:nvGrpSpPr>
          <p:cNvPr id="35" name="Group 35"/>
          <p:cNvGrpSpPr/>
          <p:nvPr/>
        </p:nvGrpSpPr>
        <p:grpSpPr>
          <a:xfrm>
            <a:off x="2442042" y="3515237"/>
            <a:ext cx="2494076" cy="2661662"/>
            <a:chOff x="0" y="0"/>
            <a:chExt cx="719311" cy="767644"/>
          </a:xfrm>
        </p:grpSpPr>
        <p:sp>
          <p:nvSpPr>
            <p:cNvPr id="36" name="Freeform 36"/>
            <p:cNvSpPr/>
            <p:nvPr/>
          </p:nvSpPr>
          <p:spPr>
            <a:xfrm>
              <a:off x="0" y="0"/>
              <a:ext cx="719311" cy="767644"/>
            </a:xfrm>
            <a:custGeom>
              <a:avLst/>
              <a:gdLst/>
              <a:ahLst/>
              <a:cxnLst/>
              <a:rect l="l" t="t" r="r" b="b"/>
              <a:pathLst>
                <a:path w="719311" h="767644">
                  <a:moveTo>
                    <a:pt x="77603" y="0"/>
                  </a:moveTo>
                  <a:lnTo>
                    <a:pt x="641708" y="0"/>
                  </a:lnTo>
                  <a:cubicBezTo>
                    <a:pt x="662290" y="0"/>
                    <a:pt x="682029" y="8176"/>
                    <a:pt x="696582" y="22729"/>
                  </a:cubicBezTo>
                  <a:cubicBezTo>
                    <a:pt x="711135" y="37283"/>
                    <a:pt x="719311" y="57021"/>
                    <a:pt x="719311" y="77603"/>
                  </a:cubicBezTo>
                  <a:lnTo>
                    <a:pt x="719311" y="690041"/>
                  </a:lnTo>
                  <a:cubicBezTo>
                    <a:pt x="719311" y="710623"/>
                    <a:pt x="711135" y="730362"/>
                    <a:pt x="696582" y="744915"/>
                  </a:cubicBezTo>
                  <a:cubicBezTo>
                    <a:pt x="682029" y="759468"/>
                    <a:pt x="662290" y="767644"/>
                    <a:pt x="641708" y="767644"/>
                  </a:cubicBezTo>
                  <a:lnTo>
                    <a:pt x="77603" y="767644"/>
                  </a:lnTo>
                  <a:cubicBezTo>
                    <a:pt x="57021" y="767644"/>
                    <a:pt x="37283" y="759468"/>
                    <a:pt x="22729" y="744915"/>
                  </a:cubicBezTo>
                  <a:cubicBezTo>
                    <a:pt x="8176" y="730362"/>
                    <a:pt x="0" y="710623"/>
                    <a:pt x="0" y="690041"/>
                  </a:cubicBezTo>
                  <a:lnTo>
                    <a:pt x="0" y="77603"/>
                  </a:lnTo>
                  <a:cubicBezTo>
                    <a:pt x="0" y="57021"/>
                    <a:pt x="8176" y="37283"/>
                    <a:pt x="22729" y="22729"/>
                  </a:cubicBezTo>
                  <a:cubicBezTo>
                    <a:pt x="37283" y="8176"/>
                    <a:pt x="57021" y="0"/>
                    <a:pt x="77603" y="0"/>
                  </a:cubicBezTo>
                  <a:close/>
                </a:path>
              </a:pathLst>
            </a:custGeom>
            <a:solidFill>
              <a:srgbClr val="EDEDED"/>
            </a:solidFill>
          </p:spPr>
          <p:txBody>
            <a:bodyPr/>
            <a:lstStyle/>
            <a:p>
              <a:endParaRPr lang="en-US"/>
            </a:p>
          </p:txBody>
        </p:sp>
        <p:sp>
          <p:nvSpPr>
            <p:cNvPr id="37" name="TextBox 37"/>
            <p:cNvSpPr txBox="1"/>
            <p:nvPr/>
          </p:nvSpPr>
          <p:spPr>
            <a:xfrm>
              <a:off x="0" y="-28575"/>
              <a:ext cx="719311" cy="796219"/>
            </a:xfrm>
            <a:prstGeom prst="rect">
              <a:avLst/>
            </a:prstGeom>
          </p:spPr>
          <p:txBody>
            <a:bodyPr lIns="50800" tIns="50800" rIns="50800" bIns="50800" rtlCol="0" anchor="ctr"/>
            <a:lstStyle/>
            <a:p>
              <a:pPr algn="ctr">
                <a:lnSpc>
                  <a:spcPts val="2100"/>
                </a:lnSpc>
              </a:pPr>
              <a:endParaRPr/>
            </a:p>
          </p:txBody>
        </p:sp>
      </p:grpSp>
      <p:grpSp>
        <p:nvGrpSpPr>
          <p:cNvPr id="38" name="Group 38"/>
          <p:cNvGrpSpPr/>
          <p:nvPr/>
        </p:nvGrpSpPr>
        <p:grpSpPr>
          <a:xfrm>
            <a:off x="7916425" y="3515237"/>
            <a:ext cx="2494076" cy="2661662"/>
            <a:chOff x="0" y="0"/>
            <a:chExt cx="719311" cy="767644"/>
          </a:xfrm>
        </p:grpSpPr>
        <p:sp>
          <p:nvSpPr>
            <p:cNvPr id="39" name="Freeform 39"/>
            <p:cNvSpPr/>
            <p:nvPr/>
          </p:nvSpPr>
          <p:spPr>
            <a:xfrm>
              <a:off x="0" y="0"/>
              <a:ext cx="719311" cy="767644"/>
            </a:xfrm>
            <a:custGeom>
              <a:avLst/>
              <a:gdLst/>
              <a:ahLst/>
              <a:cxnLst/>
              <a:rect l="l" t="t" r="r" b="b"/>
              <a:pathLst>
                <a:path w="719311" h="767644">
                  <a:moveTo>
                    <a:pt x="77603" y="0"/>
                  </a:moveTo>
                  <a:lnTo>
                    <a:pt x="641708" y="0"/>
                  </a:lnTo>
                  <a:cubicBezTo>
                    <a:pt x="662290" y="0"/>
                    <a:pt x="682029" y="8176"/>
                    <a:pt x="696582" y="22729"/>
                  </a:cubicBezTo>
                  <a:cubicBezTo>
                    <a:pt x="711135" y="37283"/>
                    <a:pt x="719311" y="57021"/>
                    <a:pt x="719311" y="77603"/>
                  </a:cubicBezTo>
                  <a:lnTo>
                    <a:pt x="719311" y="690041"/>
                  </a:lnTo>
                  <a:cubicBezTo>
                    <a:pt x="719311" y="710623"/>
                    <a:pt x="711135" y="730362"/>
                    <a:pt x="696582" y="744915"/>
                  </a:cubicBezTo>
                  <a:cubicBezTo>
                    <a:pt x="682029" y="759468"/>
                    <a:pt x="662290" y="767644"/>
                    <a:pt x="641708" y="767644"/>
                  </a:cubicBezTo>
                  <a:lnTo>
                    <a:pt x="77603" y="767644"/>
                  </a:lnTo>
                  <a:cubicBezTo>
                    <a:pt x="57021" y="767644"/>
                    <a:pt x="37283" y="759468"/>
                    <a:pt x="22729" y="744915"/>
                  </a:cubicBezTo>
                  <a:cubicBezTo>
                    <a:pt x="8176" y="730362"/>
                    <a:pt x="0" y="710623"/>
                    <a:pt x="0" y="690041"/>
                  </a:cubicBezTo>
                  <a:lnTo>
                    <a:pt x="0" y="77603"/>
                  </a:lnTo>
                  <a:cubicBezTo>
                    <a:pt x="0" y="57021"/>
                    <a:pt x="8176" y="37283"/>
                    <a:pt x="22729" y="22729"/>
                  </a:cubicBezTo>
                  <a:cubicBezTo>
                    <a:pt x="37283" y="8176"/>
                    <a:pt x="57021" y="0"/>
                    <a:pt x="77603" y="0"/>
                  </a:cubicBezTo>
                  <a:close/>
                </a:path>
              </a:pathLst>
            </a:custGeom>
            <a:solidFill>
              <a:srgbClr val="EDEDED"/>
            </a:solidFill>
          </p:spPr>
          <p:txBody>
            <a:bodyPr/>
            <a:lstStyle/>
            <a:p>
              <a:endParaRPr lang="en-US"/>
            </a:p>
          </p:txBody>
        </p:sp>
        <p:sp>
          <p:nvSpPr>
            <p:cNvPr id="40" name="TextBox 40"/>
            <p:cNvSpPr txBox="1"/>
            <p:nvPr/>
          </p:nvSpPr>
          <p:spPr>
            <a:xfrm>
              <a:off x="0" y="-28575"/>
              <a:ext cx="719311" cy="796219"/>
            </a:xfrm>
            <a:prstGeom prst="rect">
              <a:avLst/>
            </a:prstGeom>
          </p:spPr>
          <p:txBody>
            <a:bodyPr lIns="50800" tIns="50800" rIns="50800" bIns="50800" rtlCol="0" anchor="ctr"/>
            <a:lstStyle/>
            <a:p>
              <a:pPr algn="ctr">
                <a:lnSpc>
                  <a:spcPts val="2100"/>
                </a:lnSpc>
              </a:pPr>
              <a:endParaRPr/>
            </a:p>
          </p:txBody>
        </p:sp>
      </p:grpSp>
      <p:grpSp>
        <p:nvGrpSpPr>
          <p:cNvPr id="41" name="Group 41"/>
          <p:cNvGrpSpPr/>
          <p:nvPr/>
        </p:nvGrpSpPr>
        <p:grpSpPr>
          <a:xfrm>
            <a:off x="13338619" y="3515237"/>
            <a:ext cx="2494076" cy="2661662"/>
            <a:chOff x="0" y="0"/>
            <a:chExt cx="719311" cy="767644"/>
          </a:xfrm>
        </p:grpSpPr>
        <p:sp>
          <p:nvSpPr>
            <p:cNvPr id="42" name="Freeform 42"/>
            <p:cNvSpPr/>
            <p:nvPr/>
          </p:nvSpPr>
          <p:spPr>
            <a:xfrm>
              <a:off x="0" y="0"/>
              <a:ext cx="719311" cy="767644"/>
            </a:xfrm>
            <a:custGeom>
              <a:avLst/>
              <a:gdLst/>
              <a:ahLst/>
              <a:cxnLst/>
              <a:rect l="l" t="t" r="r" b="b"/>
              <a:pathLst>
                <a:path w="719311" h="767644">
                  <a:moveTo>
                    <a:pt x="77603" y="0"/>
                  </a:moveTo>
                  <a:lnTo>
                    <a:pt x="641708" y="0"/>
                  </a:lnTo>
                  <a:cubicBezTo>
                    <a:pt x="662290" y="0"/>
                    <a:pt x="682029" y="8176"/>
                    <a:pt x="696582" y="22729"/>
                  </a:cubicBezTo>
                  <a:cubicBezTo>
                    <a:pt x="711135" y="37283"/>
                    <a:pt x="719311" y="57021"/>
                    <a:pt x="719311" y="77603"/>
                  </a:cubicBezTo>
                  <a:lnTo>
                    <a:pt x="719311" y="690041"/>
                  </a:lnTo>
                  <a:cubicBezTo>
                    <a:pt x="719311" y="710623"/>
                    <a:pt x="711135" y="730362"/>
                    <a:pt x="696582" y="744915"/>
                  </a:cubicBezTo>
                  <a:cubicBezTo>
                    <a:pt x="682029" y="759468"/>
                    <a:pt x="662290" y="767644"/>
                    <a:pt x="641708" y="767644"/>
                  </a:cubicBezTo>
                  <a:lnTo>
                    <a:pt x="77603" y="767644"/>
                  </a:lnTo>
                  <a:cubicBezTo>
                    <a:pt x="57021" y="767644"/>
                    <a:pt x="37283" y="759468"/>
                    <a:pt x="22729" y="744915"/>
                  </a:cubicBezTo>
                  <a:cubicBezTo>
                    <a:pt x="8176" y="730362"/>
                    <a:pt x="0" y="710623"/>
                    <a:pt x="0" y="690041"/>
                  </a:cubicBezTo>
                  <a:lnTo>
                    <a:pt x="0" y="77603"/>
                  </a:lnTo>
                  <a:cubicBezTo>
                    <a:pt x="0" y="57021"/>
                    <a:pt x="8176" y="37283"/>
                    <a:pt x="22729" y="22729"/>
                  </a:cubicBezTo>
                  <a:cubicBezTo>
                    <a:pt x="37283" y="8176"/>
                    <a:pt x="57021" y="0"/>
                    <a:pt x="77603" y="0"/>
                  </a:cubicBezTo>
                  <a:close/>
                </a:path>
              </a:pathLst>
            </a:custGeom>
            <a:solidFill>
              <a:srgbClr val="EDEDED"/>
            </a:solidFill>
          </p:spPr>
          <p:txBody>
            <a:bodyPr/>
            <a:lstStyle/>
            <a:p>
              <a:endParaRPr lang="en-US"/>
            </a:p>
          </p:txBody>
        </p:sp>
        <p:sp>
          <p:nvSpPr>
            <p:cNvPr id="43" name="TextBox 43"/>
            <p:cNvSpPr txBox="1"/>
            <p:nvPr/>
          </p:nvSpPr>
          <p:spPr>
            <a:xfrm>
              <a:off x="0" y="-28575"/>
              <a:ext cx="719311" cy="796219"/>
            </a:xfrm>
            <a:prstGeom prst="rect">
              <a:avLst/>
            </a:prstGeom>
          </p:spPr>
          <p:txBody>
            <a:bodyPr lIns="50800" tIns="50800" rIns="50800" bIns="50800" rtlCol="0" anchor="ctr"/>
            <a:lstStyle/>
            <a:p>
              <a:pPr algn="ctr">
                <a:lnSpc>
                  <a:spcPts val="2100"/>
                </a:lnSpc>
              </a:pPr>
              <a:endParaRPr/>
            </a:p>
          </p:txBody>
        </p:sp>
      </p:grpSp>
      <p:grpSp>
        <p:nvGrpSpPr>
          <p:cNvPr id="44" name="Group 44"/>
          <p:cNvGrpSpPr/>
          <p:nvPr/>
        </p:nvGrpSpPr>
        <p:grpSpPr>
          <a:xfrm>
            <a:off x="2567007" y="3619616"/>
            <a:ext cx="2244146" cy="593780"/>
            <a:chOff x="0" y="0"/>
            <a:chExt cx="647230" cy="171251"/>
          </a:xfrm>
        </p:grpSpPr>
        <p:sp>
          <p:nvSpPr>
            <p:cNvPr id="45" name="Freeform 45"/>
            <p:cNvSpPr/>
            <p:nvPr/>
          </p:nvSpPr>
          <p:spPr>
            <a:xfrm>
              <a:off x="0" y="0"/>
              <a:ext cx="647230" cy="171251"/>
            </a:xfrm>
            <a:custGeom>
              <a:avLst/>
              <a:gdLst/>
              <a:ahLst/>
              <a:cxnLst/>
              <a:rect l="l" t="t" r="r" b="b"/>
              <a:pathLst>
                <a:path w="647230" h="171251">
                  <a:moveTo>
                    <a:pt x="85625" y="0"/>
                  </a:moveTo>
                  <a:lnTo>
                    <a:pt x="561604" y="0"/>
                  </a:lnTo>
                  <a:cubicBezTo>
                    <a:pt x="608894" y="0"/>
                    <a:pt x="647230" y="38336"/>
                    <a:pt x="647230" y="85625"/>
                  </a:cubicBezTo>
                  <a:lnTo>
                    <a:pt x="647230" y="85625"/>
                  </a:lnTo>
                  <a:cubicBezTo>
                    <a:pt x="647230" y="108335"/>
                    <a:pt x="638208" y="130114"/>
                    <a:pt x="622151" y="146172"/>
                  </a:cubicBezTo>
                  <a:cubicBezTo>
                    <a:pt x="606093" y="162230"/>
                    <a:pt x="584313" y="171251"/>
                    <a:pt x="561604" y="171251"/>
                  </a:cubicBezTo>
                  <a:lnTo>
                    <a:pt x="85625" y="171251"/>
                  </a:lnTo>
                  <a:cubicBezTo>
                    <a:pt x="62916" y="171251"/>
                    <a:pt x="41137" y="162230"/>
                    <a:pt x="25079" y="146172"/>
                  </a:cubicBezTo>
                  <a:cubicBezTo>
                    <a:pt x="9021" y="130114"/>
                    <a:pt x="0" y="108335"/>
                    <a:pt x="0" y="85625"/>
                  </a:cubicBezTo>
                  <a:lnTo>
                    <a:pt x="0" y="85625"/>
                  </a:lnTo>
                  <a:cubicBezTo>
                    <a:pt x="0" y="62916"/>
                    <a:pt x="9021" y="41137"/>
                    <a:pt x="25079" y="25079"/>
                  </a:cubicBezTo>
                  <a:cubicBezTo>
                    <a:pt x="41137" y="9021"/>
                    <a:pt x="62916" y="0"/>
                    <a:pt x="85625" y="0"/>
                  </a:cubicBezTo>
                  <a:close/>
                </a:path>
              </a:pathLst>
            </a:custGeom>
            <a:solidFill>
              <a:srgbClr val="922A8E"/>
            </a:solidFill>
          </p:spPr>
          <p:txBody>
            <a:bodyPr/>
            <a:lstStyle/>
            <a:p>
              <a:endParaRPr lang="en-US"/>
            </a:p>
          </p:txBody>
        </p:sp>
        <p:sp>
          <p:nvSpPr>
            <p:cNvPr id="46" name="TextBox 46"/>
            <p:cNvSpPr txBox="1"/>
            <p:nvPr/>
          </p:nvSpPr>
          <p:spPr>
            <a:xfrm>
              <a:off x="0" y="-28575"/>
              <a:ext cx="647230" cy="199826"/>
            </a:xfrm>
            <a:prstGeom prst="rect">
              <a:avLst/>
            </a:prstGeom>
          </p:spPr>
          <p:txBody>
            <a:bodyPr lIns="50800" tIns="50800" rIns="50800" bIns="50800" rtlCol="0" anchor="ctr"/>
            <a:lstStyle/>
            <a:p>
              <a:pPr algn="ctr">
                <a:lnSpc>
                  <a:spcPts val="2100"/>
                </a:lnSpc>
              </a:pPr>
              <a:endParaRPr/>
            </a:p>
          </p:txBody>
        </p:sp>
      </p:grpSp>
      <p:grpSp>
        <p:nvGrpSpPr>
          <p:cNvPr id="47" name="Group 47"/>
          <p:cNvGrpSpPr/>
          <p:nvPr/>
        </p:nvGrpSpPr>
        <p:grpSpPr>
          <a:xfrm>
            <a:off x="8041390" y="3619616"/>
            <a:ext cx="2244146" cy="593780"/>
            <a:chOff x="0" y="0"/>
            <a:chExt cx="647230" cy="171251"/>
          </a:xfrm>
        </p:grpSpPr>
        <p:sp>
          <p:nvSpPr>
            <p:cNvPr id="48" name="Freeform 48"/>
            <p:cNvSpPr/>
            <p:nvPr/>
          </p:nvSpPr>
          <p:spPr>
            <a:xfrm>
              <a:off x="0" y="0"/>
              <a:ext cx="647230" cy="171251"/>
            </a:xfrm>
            <a:custGeom>
              <a:avLst/>
              <a:gdLst/>
              <a:ahLst/>
              <a:cxnLst/>
              <a:rect l="l" t="t" r="r" b="b"/>
              <a:pathLst>
                <a:path w="647230" h="171251">
                  <a:moveTo>
                    <a:pt x="85625" y="0"/>
                  </a:moveTo>
                  <a:lnTo>
                    <a:pt x="561604" y="0"/>
                  </a:lnTo>
                  <a:cubicBezTo>
                    <a:pt x="608894" y="0"/>
                    <a:pt x="647230" y="38336"/>
                    <a:pt x="647230" y="85625"/>
                  </a:cubicBezTo>
                  <a:lnTo>
                    <a:pt x="647230" y="85625"/>
                  </a:lnTo>
                  <a:cubicBezTo>
                    <a:pt x="647230" y="108335"/>
                    <a:pt x="638208" y="130114"/>
                    <a:pt x="622151" y="146172"/>
                  </a:cubicBezTo>
                  <a:cubicBezTo>
                    <a:pt x="606093" y="162230"/>
                    <a:pt x="584313" y="171251"/>
                    <a:pt x="561604" y="171251"/>
                  </a:cubicBezTo>
                  <a:lnTo>
                    <a:pt x="85625" y="171251"/>
                  </a:lnTo>
                  <a:cubicBezTo>
                    <a:pt x="62916" y="171251"/>
                    <a:pt x="41137" y="162230"/>
                    <a:pt x="25079" y="146172"/>
                  </a:cubicBezTo>
                  <a:cubicBezTo>
                    <a:pt x="9021" y="130114"/>
                    <a:pt x="0" y="108335"/>
                    <a:pt x="0" y="85625"/>
                  </a:cubicBezTo>
                  <a:lnTo>
                    <a:pt x="0" y="85625"/>
                  </a:lnTo>
                  <a:cubicBezTo>
                    <a:pt x="0" y="62916"/>
                    <a:pt x="9021" y="41137"/>
                    <a:pt x="25079" y="25079"/>
                  </a:cubicBezTo>
                  <a:cubicBezTo>
                    <a:pt x="41137" y="9021"/>
                    <a:pt x="62916" y="0"/>
                    <a:pt x="85625" y="0"/>
                  </a:cubicBezTo>
                  <a:close/>
                </a:path>
              </a:pathLst>
            </a:custGeom>
            <a:solidFill>
              <a:srgbClr val="30214B"/>
            </a:solidFill>
          </p:spPr>
          <p:txBody>
            <a:bodyPr/>
            <a:lstStyle/>
            <a:p>
              <a:endParaRPr lang="en-US"/>
            </a:p>
          </p:txBody>
        </p:sp>
        <p:sp>
          <p:nvSpPr>
            <p:cNvPr id="49" name="TextBox 49"/>
            <p:cNvSpPr txBox="1"/>
            <p:nvPr/>
          </p:nvSpPr>
          <p:spPr>
            <a:xfrm>
              <a:off x="0" y="-28575"/>
              <a:ext cx="647230" cy="199826"/>
            </a:xfrm>
            <a:prstGeom prst="rect">
              <a:avLst/>
            </a:prstGeom>
          </p:spPr>
          <p:txBody>
            <a:bodyPr lIns="50800" tIns="50800" rIns="50800" bIns="50800" rtlCol="0" anchor="ctr"/>
            <a:lstStyle/>
            <a:p>
              <a:pPr algn="ctr">
                <a:lnSpc>
                  <a:spcPts val="2100"/>
                </a:lnSpc>
              </a:pPr>
              <a:endParaRPr/>
            </a:p>
          </p:txBody>
        </p:sp>
      </p:grpSp>
      <p:grpSp>
        <p:nvGrpSpPr>
          <p:cNvPr id="50" name="Group 50"/>
          <p:cNvGrpSpPr/>
          <p:nvPr/>
        </p:nvGrpSpPr>
        <p:grpSpPr>
          <a:xfrm>
            <a:off x="13463584" y="3627024"/>
            <a:ext cx="2244146" cy="271945"/>
            <a:chOff x="0" y="0"/>
            <a:chExt cx="647230" cy="78431"/>
          </a:xfrm>
        </p:grpSpPr>
        <p:sp>
          <p:nvSpPr>
            <p:cNvPr id="51" name="Freeform 51"/>
            <p:cNvSpPr/>
            <p:nvPr/>
          </p:nvSpPr>
          <p:spPr>
            <a:xfrm>
              <a:off x="0" y="0"/>
              <a:ext cx="647230" cy="78431"/>
            </a:xfrm>
            <a:custGeom>
              <a:avLst/>
              <a:gdLst/>
              <a:ahLst/>
              <a:cxnLst/>
              <a:rect l="l" t="t" r="r" b="b"/>
              <a:pathLst>
                <a:path w="647230" h="78431">
                  <a:moveTo>
                    <a:pt x="39216" y="0"/>
                  </a:moveTo>
                  <a:lnTo>
                    <a:pt x="608014" y="0"/>
                  </a:lnTo>
                  <a:cubicBezTo>
                    <a:pt x="629672" y="0"/>
                    <a:pt x="647230" y="17557"/>
                    <a:pt x="647230" y="39216"/>
                  </a:cubicBezTo>
                  <a:lnTo>
                    <a:pt x="647230" y="39216"/>
                  </a:lnTo>
                  <a:cubicBezTo>
                    <a:pt x="647230" y="60874"/>
                    <a:pt x="629672" y="78431"/>
                    <a:pt x="608014" y="78431"/>
                  </a:cubicBezTo>
                  <a:lnTo>
                    <a:pt x="39216" y="78431"/>
                  </a:lnTo>
                  <a:cubicBezTo>
                    <a:pt x="17557" y="78431"/>
                    <a:pt x="0" y="60874"/>
                    <a:pt x="0" y="39216"/>
                  </a:cubicBezTo>
                  <a:lnTo>
                    <a:pt x="0" y="39216"/>
                  </a:lnTo>
                  <a:cubicBezTo>
                    <a:pt x="0" y="17557"/>
                    <a:pt x="17557" y="0"/>
                    <a:pt x="39216" y="0"/>
                  </a:cubicBezTo>
                  <a:close/>
                </a:path>
              </a:pathLst>
            </a:custGeom>
            <a:solidFill>
              <a:srgbClr val="7261AB"/>
            </a:solidFill>
          </p:spPr>
          <p:txBody>
            <a:bodyPr/>
            <a:lstStyle/>
            <a:p>
              <a:endParaRPr lang="en-US"/>
            </a:p>
          </p:txBody>
        </p:sp>
        <p:sp>
          <p:nvSpPr>
            <p:cNvPr id="52" name="TextBox 52"/>
            <p:cNvSpPr txBox="1"/>
            <p:nvPr/>
          </p:nvSpPr>
          <p:spPr>
            <a:xfrm>
              <a:off x="0" y="-28575"/>
              <a:ext cx="647230" cy="107006"/>
            </a:xfrm>
            <a:prstGeom prst="rect">
              <a:avLst/>
            </a:prstGeom>
          </p:spPr>
          <p:txBody>
            <a:bodyPr lIns="50800" tIns="50800" rIns="50800" bIns="50800" rtlCol="0" anchor="ctr"/>
            <a:lstStyle/>
            <a:p>
              <a:pPr algn="ctr">
                <a:lnSpc>
                  <a:spcPts val="2100"/>
                </a:lnSpc>
              </a:pPr>
              <a:endParaRPr/>
            </a:p>
          </p:txBody>
        </p:sp>
      </p:grpSp>
      <p:grpSp>
        <p:nvGrpSpPr>
          <p:cNvPr id="53" name="Group 53"/>
          <p:cNvGrpSpPr/>
          <p:nvPr/>
        </p:nvGrpSpPr>
        <p:grpSpPr>
          <a:xfrm>
            <a:off x="13463584" y="3941451"/>
            <a:ext cx="2244146" cy="271945"/>
            <a:chOff x="0" y="0"/>
            <a:chExt cx="647230" cy="78431"/>
          </a:xfrm>
        </p:grpSpPr>
        <p:sp>
          <p:nvSpPr>
            <p:cNvPr id="54" name="Freeform 54"/>
            <p:cNvSpPr/>
            <p:nvPr/>
          </p:nvSpPr>
          <p:spPr>
            <a:xfrm>
              <a:off x="0" y="0"/>
              <a:ext cx="647230" cy="78431"/>
            </a:xfrm>
            <a:custGeom>
              <a:avLst/>
              <a:gdLst/>
              <a:ahLst/>
              <a:cxnLst/>
              <a:rect l="l" t="t" r="r" b="b"/>
              <a:pathLst>
                <a:path w="647230" h="78431">
                  <a:moveTo>
                    <a:pt x="39216" y="0"/>
                  </a:moveTo>
                  <a:lnTo>
                    <a:pt x="608014" y="0"/>
                  </a:lnTo>
                  <a:cubicBezTo>
                    <a:pt x="629672" y="0"/>
                    <a:pt x="647230" y="17557"/>
                    <a:pt x="647230" y="39216"/>
                  </a:cubicBezTo>
                  <a:lnTo>
                    <a:pt x="647230" y="39216"/>
                  </a:lnTo>
                  <a:cubicBezTo>
                    <a:pt x="647230" y="60874"/>
                    <a:pt x="629672" y="78431"/>
                    <a:pt x="608014" y="78431"/>
                  </a:cubicBezTo>
                  <a:lnTo>
                    <a:pt x="39216" y="78431"/>
                  </a:lnTo>
                  <a:cubicBezTo>
                    <a:pt x="17557" y="78431"/>
                    <a:pt x="0" y="60874"/>
                    <a:pt x="0" y="39216"/>
                  </a:cubicBezTo>
                  <a:lnTo>
                    <a:pt x="0" y="39216"/>
                  </a:lnTo>
                  <a:cubicBezTo>
                    <a:pt x="0" y="17557"/>
                    <a:pt x="17557" y="0"/>
                    <a:pt x="39216" y="0"/>
                  </a:cubicBezTo>
                  <a:close/>
                </a:path>
              </a:pathLst>
            </a:custGeom>
            <a:solidFill>
              <a:srgbClr val="7261AB"/>
            </a:solidFill>
          </p:spPr>
          <p:txBody>
            <a:bodyPr/>
            <a:lstStyle/>
            <a:p>
              <a:endParaRPr lang="en-US"/>
            </a:p>
          </p:txBody>
        </p:sp>
        <p:sp>
          <p:nvSpPr>
            <p:cNvPr id="55" name="TextBox 55"/>
            <p:cNvSpPr txBox="1"/>
            <p:nvPr/>
          </p:nvSpPr>
          <p:spPr>
            <a:xfrm>
              <a:off x="0" y="-28575"/>
              <a:ext cx="647230" cy="107006"/>
            </a:xfrm>
            <a:prstGeom prst="rect">
              <a:avLst/>
            </a:prstGeom>
          </p:spPr>
          <p:txBody>
            <a:bodyPr lIns="50800" tIns="50800" rIns="50800" bIns="50800" rtlCol="0" anchor="ctr"/>
            <a:lstStyle/>
            <a:p>
              <a:pPr algn="ctr">
                <a:lnSpc>
                  <a:spcPts val="2100"/>
                </a:lnSpc>
              </a:pPr>
              <a:endParaRPr/>
            </a:p>
          </p:txBody>
        </p:sp>
      </p:grpSp>
      <p:grpSp>
        <p:nvGrpSpPr>
          <p:cNvPr id="56" name="Group 56"/>
          <p:cNvGrpSpPr/>
          <p:nvPr/>
        </p:nvGrpSpPr>
        <p:grpSpPr>
          <a:xfrm>
            <a:off x="13463584" y="4265585"/>
            <a:ext cx="2244146" cy="271945"/>
            <a:chOff x="0" y="0"/>
            <a:chExt cx="647230" cy="78431"/>
          </a:xfrm>
        </p:grpSpPr>
        <p:sp>
          <p:nvSpPr>
            <p:cNvPr id="57" name="Freeform 57"/>
            <p:cNvSpPr/>
            <p:nvPr/>
          </p:nvSpPr>
          <p:spPr>
            <a:xfrm>
              <a:off x="0" y="0"/>
              <a:ext cx="647230" cy="78431"/>
            </a:xfrm>
            <a:custGeom>
              <a:avLst/>
              <a:gdLst/>
              <a:ahLst/>
              <a:cxnLst/>
              <a:rect l="l" t="t" r="r" b="b"/>
              <a:pathLst>
                <a:path w="647230" h="78431">
                  <a:moveTo>
                    <a:pt x="39216" y="0"/>
                  </a:moveTo>
                  <a:lnTo>
                    <a:pt x="608014" y="0"/>
                  </a:lnTo>
                  <a:cubicBezTo>
                    <a:pt x="629672" y="0"/>
                    <a:pt x="647230" y="17557"/>
                    <a:pt x="647230" y="39216"/>
                  </a:cubicBezTo>
                  <a:lnTo>
                    <a:pt x="647230" y="39216"/>
                  </a:lnTo>
                  <a:cubicBezTo>
                    <a:pt x="647230" y="60874"/>
                    <a:pt x="629672" y="78431"/>
                    <a:pt x="608014" y="78431"/>
                  </a:cubicBezTo>
                  <a:lnTo>
                    <a:pt x="39216" y="78431"/>
                  </a:lnTo>
                  <a:cubicBezTo>
                    <a:pt x="17557" y="78431"/>
                    <a:pt x="0" y="60874"/>
                    <a:pt x="0" y="39216"/>
                  </a:cubicBezTo>
                  <a:lnTo>
                    <a:pt x="0" y="39216"/>
                  </a:lnTo>
                  <a:cubicBezTo>
                    <a:pt x="0" y="17557"/>
                    <a:pt x="17557" y="0"/>
                    <a:pt x="39216" y="0"/>
                  </a:cubicBezTo>
                  <a:close/>
                </a:path>
              </a:pathLst>
            </a:custGeom>
            <a:solidFill>
              <a:srgbClr val="7261AB"/>
            </a:solidFill>
          </p:spPr>
          <p:txBody>
            <a:bodyPr/>
            <a:lstStyle/>
            <a:p>
              <a:endParaRPr lang="en-US"/>
            </a:p>
          </p:txBody>
        </p:sp>
        <p:sp>
          <p:nvSpPr>
            <p:cNvPr id="58" name="TextBox 58"/>
            <p:cNvSpPr txBox="1"/>
            <p:nvPr/>
          </p:nvSpPr>
          <p:spPr>
            <a:xfrm>
              <a:off x="0" y="-28575"/>
              <a:ext cx="647230" cy="107006"/>
            </a:xfrm>
            <a:prstGeom prst="rect">
              <a:avLst/>
            </a:prstGeom>
          </p:spPr>
          <p:txBody>
            <a:bodyPr lIns="50800" tIns="50800" rIns="50800" bIns="50800" rtlCol="0" anchor="ctr"/>
            <a:lstStyle/>
            <a:p>
              <a:pPr algn="ctr">
                <a:lnSpc>
                  <a:spcPts val="2100"/>
                </a:lnSpc>
              </a:pPr>
              <a:endParaRPr/>
            </a:p>
          </p:txBody>
        </p:sp>
      </p:grpSp>
      <p:grpSp>
        <p:nvGrpSpPr>
          <p:cNvPr id="59" name="Group 59"/>
          <p:cNvGrpSpPr/>
          <p:nvPr/>
        </p:nvGrpSpPr>
        <p:grpSpPr>
          <a:xfrm>
            <a:off x="13463584" y="4581022"/>
            <a:ext cx="2244146" cy="271945"/>
            <a:chOff x="0" y="0"/>
            <a:chExt cx="647230" cy="78431"/>
          </a:xfrm>
        </p:grpSpPr>
        <p:sp>
          <p:nvSpPr>
            <p:cNvPr id="60" name="Freeform 60"/>
            <p:cNvSpPr/>
            <p:nvPr/>
          </p:nvSpPr>
          <p:spPr>
            <a:xfrm>
              <a:off x="0" y="0"/>
              <a:ext cx="647230" cy="78431"/>
            </a:xfrm>
            <a:custGeom>
              <a:avLst/>
              <a:gdLst/>
              <a:ahLst/>
              <a:cxnLst/>
              <a:rect l="l" t="t" r="r" b="b"/>
              <a:pathLst>
                <a:path w="647230" h="78431">
                  <a:moveTo>
                    <a:pt x="39216" y="0"/>
                  </a:moveTo>
                  <a:lnTo>
                    <a:pt x="608014" y="0"/>
                  </a:lnTo>
                  <a:cubicBezTo>
                    <a:pt x="629672" y="0"/>
                    <a:pt x="647230" y="17557"/>
                    <a:pt x="647230" y="39216"/>
                  </a:cubicBezTo>
                  <a:lnTo>
                    <a:pt x="647230" y="39216"/>
                  </a:lnTo>
                  <a:cubicBezTo>
                    <a:pt x="647230" y="60874"/>
                    <a:pt x="629672" y="78431"/>
                    <a:pt x="608014" y="78431"/>
                  </a:cubicBezTo>
                  <a:lnTo>
                    <a:pt x="39216" y="78431"/>
                  </a:lnTo>
                  <a:cubicBezTo>
                    <a:pt x="17557" y="78431"/>
                    <a:pt x="0" y="60874"/>
                    <a:pt x="0" y="39216"/>
                  </a:cubicBezTo>
                  <a:lnTo>
                    <a:pt x="0" y="39216"/>
                  </a:lnTo>
                  <a:cubicBezTo>
                    <a:pt x="0" y="17557"/>
                    <a:pt x="17557" y="0"/>
                    <a:pt x="39216" y="0"/>
                  </a:cubicBezTo>
                  <a:close/>
                </a:path>
              </a:pathLst>
            </a:custGeom>
            <a:solidFill>
              <a:srgbClr val="7261AB"/>
            </a:solidFill>
          </p:spPr>
          <p:txBody>
            <a:bodyPr/>
            <a:lstStyle/>
            <a:p>
              <a:endParaRPr lang="en-US"/>
            </a:p>
          </p:txBody>
        </p:sp>
        <p:sp>
          <p:nvSpPr>
            <p:cNvPr id="61" name="TextBox 61"/>
            <p:cNvSpPr txBox="1"/>
            <p:nvPr/>
          </p:nvSpPr>
          <p:spPr>
            <a:xfrm>
              <a:off x="0" y="-28575"/>
              <a:ext cx="647230" cy="107006"/>
            </a:xfrm>
            <a:prstGeom prst="rect">
              <a:avLst/>
            </a:prstGeom>
          </p:spPr>
          <p:txBody>
            <a:bodyPr lIns="50800" tIns="50800" rIns="50800" bIns="50800" rtlCol="0" anchor="ctr"/>
            <a:lstStyle/>
            <a:p>
              <a:pPr algn="ctr">
                <a:lnSpc>
                  <a:spcPts val="2100"/>
                </a:lnSpc>
              </a:pPr>
              <a:endParaRPr/>
            </a:p>
          </p:txBody>
        </p:sp>
      </p:grpSp>
      <p:grpSp>
        <p:nvGrpSpPr>
          <p:cNvPr id="62" name="Group 62"/>
          <p:cNvGrpSpPr/>
          <p:nvPr/>
        </p:nvGrpSpPr>
        <p:grpSpPr>
          <a:xfrm>
            <a:off x="13463584" y="4887760"/>
            <a:ext cx="2244146" cy="271945"/>
            <a:chOff x="0" y="0"/>
            <a:chExt cx="647230" cy="78431"/>
          </a:xfrm>
        </p:grpSpPr>
        <p:sp>
          <p:nvSpPr>
            <p:cNvPr id="63" name="Freeform 63"/>
            <p:cNvSpPr/>
            <p:nvPr/>
          </p:nvSpPr>
          <p:spPr>
            <a:xfrm>
              <a:off x="0" y="0"/>
              <a:ext cx="647230" cy="78431"/>
            </a:xfrm>
            <a:custGeom>
              <a:avLst/>
              <a:gdLst/>
              <a:ahLst/>
              <a:cxnLst/>
              <a:rect l="l" t="t" r="r" b="b"/>
              <a:pathLst>
                <a:path w="647230" h="78431">
                  <a:moveTo>
                    <a:pt x="39216" y="0"/>
                  </a:moveTo>
                  <a:lnTo>
                    <a:pt x="608014" y="0"/>
                  </a:lnTo>
                  <a:cubicBezTo>
                    <a:pt x="629672" y="0"/>
                    <a:pt x="647230" y="17557"/>
                    <a:pt x="647230" y="39216"/>
                  </a:cubicBezTo>
                  <a:lnTo>
                    <a:pt x="647230" y="39216"/>
                  </a:lnTo>
                  <a:cubicBezTo>
                    <a:pt x="647230" y="60874"/>
                    <a:pt x="629672" y="78431"/>
                    <a:pt x="608014" y="78431"/>
                  </a:cubicBezTo>
                  <a:lnTo>
                    <a:pt x="39216" y="78431"/>
                  </a:lnTo>
                  <a:cubicBezTo>
                    <a:pt x="17557" y="78431"/>
                    <a:pt x="0" y="60874"/>
                    <a:pt x="0" y="39216"/>
                  </a:cubicBezTo>
                  <a:lnTo>
                    <a:pt x="0" y="39216"/>
                  </a:lnTo>
                  <a:cubicBezTo>
                    <a:pt x="0" y="17557"/>
                    <a:pt x="17557" y="0"/>
                    <a:pt x="39216" y="0"/>
                  </a:cubicBezTo>
                  <a:close/>
                </a:path>
              </a:pathLst>
            </a:custGeom>
            <a:solidFill>
              <a:srgbClr val="7261AB"/>
            </a:solidFill>
          </p:spPr>
          <p:txBody>
            <a:bodyPr/>
            <a:lstStyle/>
            <a:p>
              <a:endParaRPr lang="en-US"/>
            </a:p>
          </p:txBody>
        </p:sp>
        <p:sp>
          <p:nvSpPr>
            <p:cNvPr id="64" name="TextBox 64"/>
            <p:cNvSpPr txBox="1"/>
            <p:nvPr/>
          </p:nvSpPr>
          <p:spPr>
            <a:xfrm>
              <a:off x="0" y="-28575"/>
              <a:ext cx="647230" cy="107006"/>
            </a:xfrm>
            <a:prstGeom prst="rect">
              <a:avLst/>
            </a:prstGeom>
          </p:spPr>
          <p:txBody>
            <a:bodyPr lIns="50800" tIns="50800" rIns="50800" bIns="50800" rtlCol="0" anchor="ctr"/>
            <a:lstStyle/>
            <a:p>
              <a:pPr algn="ctr">
                <a:lnSpc>
                  <a:spcPts val="2100"/>
                </a:lnSpc>
              </a:pPr>
              <a:endParaRPr/>
            </a:p>
          </p:txBody>
        </p:sp>
      </p:grpSp>
      <p:grpSp>
        <p:nvGrpSpPr>
          <p:cNvPr id="65" name="Group 65"/>
          <p:cNvGrpSpPr/>
          <p:nvPr/>
        </p:nvGrpSpPr>
        <p:grpSpPr>
          <a:xfrm>
            <a:off x="13463584" y="5211894"/>
            <a:ext cx="2244146" cy="271945"/>
            <a:chOff x="0" y="0"/>
            <a:chExt cx="647230" cy="78431"/>
          </a:xfrm>
        </p:grpSpPr>
        <p:sp>
          <p:nvSpPr>
            <p:cNvPr id="66" name="Freeform 66"/>
            <p:cNvSpPr/>
            <p:nvPr/>
          </p:nvSpPr>
          <p:spPr>
            <a:xfrm>
              <a:off x="0" y="0"/>
              <a:ext cx="647230" cy="78431"/>
            </a:xfrm>
            <a:custGeom>
              <a:avLst/>
              <a:gdLst/>
              <a:ahLst/>
              <a:cxnLst/>
              <a:rect l="l" t="t" r="r" b="b"/>
              <a:pathLst>
                <a:path w="647230" h="78431">
                  <a:moveTo>
                    <a:pt x="39216" y="0"/>
                  </a:moveTo>
                  <a:lnTo>
                    <a:pt x="608014" y="0"/>
                  </a:lnTo>
                  <a:cubicBezTo>
                    <a:pt x="629672" y="0"/>
                    <a:pt x="647230" y="17557"/>
                    <a:pt x="647230" y="39216"/>
                  </a:cubicBezTo>
                  <a:lnTo>
                    <a:pt x="647230" y="39216"/>
                  </a:lnTo>
                  <a:cubicBezTo>
                    <a:pt x="647230" y="60874"/>
                    <a:pt x="629672" y="78431"/>
                    <a:pt x="608014" y="78431"/>
                  </a:cubicBezTo>
                  <a:lnTo>
                    <a:pt x="39216" y="78431"/>
                  </a:lnTo>
                  <a:cubicBezTo>
                    <a:pt x="17557" y="78431"/>
                    <a:pt x="0" y="60874"/>
                    <a:pt x="0" y="39216"/>
                  </a:cubicBezTo>
                  <a:lnTo>
                    <a:pt x="0" y="39216"/>
                  </a:lnTo>
                  <a:cubicBezTo>
                    <a:pt x="0" y="17557"/>
                    <a:pt x="17557" y="0"/>
                    <a:pt x="39216" y="0"/>
                  </a:cubicBezTo>
                  <a:close/>
                </a:path>
              </a:pathLst>
            </a:custGeom>
            <a:solidFill>
              <a:srgbClr val="7261AB"/>
            </a:solidFill>
          </p:spPr>
          <p:txBody>
            <a:bodyPr/>
            <a:lstStyle/>
            <a:p>
              <a:endParaRPr lang="en-US"/>
            </a:p>
          </p:txBody>
        </p:sp>
        <p:sp>
          <p:nvSpPr>
            <p:cNvPr id="67" name="TextBox 67"/>
            <p:cNvSpPr txBox="1"/>
            <p:nvPr/>
          </p:nvSpPr>
          <p:spPr>
            <a:xfrm>
              <a:off x="0" y="-28575"/>
              <a:ext cx="647230" cy="107006"/>
            </a:xfrm>
            <a:prstGeom prst="rect">
              <a:avLst/>
            </a:prstGeom>
          </p:spPr>
          <p:txBody>
            <a:bodyPr lIns="50800" tIns="50800" rIns="50800" bIns="50800" rtlCol="0" anchor="ctr"/>
            <a:lstStyle/>
            <a:p>
              <a:pPr algn="ctr">
                <a:lnSpc>
                  <a:spcPts val="2100"/>
                </a:lnSpc>
              </a:pPr>
              <a:endParaRPr/>
            </a:p>
          </p:txBody>
        </p:sp>
      </p:grpSp>
      <p:grpSp>
        <p:nvGrpSpPr>
          <p:cNvPr id="68" name="Group 68"/>
          <p:cNvGrpSpPr/>
          <p:nvPr/>
        </p:nvGrpSpPr>
        <p:grpSpPr>
          <a:xfrm>
            <a:off x="13463584" y="5536029"/>
            <a:ext cx="2244146" cy="271945"/>
            <a:chOff x="0" y="0"/>
            <a:chExt cx="647230" cy="78431"/>
          </a:xfrm>
        </p:grpSpPr>
        <p:sp>
          <p:nvSpPr>
            <p:cNvPr id="69" name="Freeform 69"/>
            <p:cNvSpPr/>
            <p:nvPr/>
          </p:nvSpPr>
          <p:spPr>
            <a:xfrm>
              <a:off x="0" y="0"/>
              <a:ext cx="647230" cy="78431"/>
            </a:xfrm>
            <a:custGeom>
              <a:avLst/>
              <a:gdLst/>
              <a:ahLst/>
              <a:cxnLst/>
              <a:rect l="l" t="t" r="r" b="b"/>
              <a:pathLst>
                <a:path w="647230" h="78431">
                  <a:moveTo>
                    <a:pt x="39216" y="0"/>
                  </a:moveTo>
                  <a:lnTo>
                    <a:pt x="608014" y="0"/>
                  </a:lnTo>
                  <a:cubicBezTo>
                    <a:pt x="629672" y="0"/>
                    <a:pt x="647230" y="17557"/>
                    <a:pt x="647230" y="39216"/>
                  </a:cubicBezTo>
                  <a:lnTo>
                    <a:pt x="647230" y="39216"/>
                  </a:lnTo>
                  <a:cubicBezTo>
                    <a:pt x="647230" y="60874"/>
                    <a:pt x="629672" y="78431"/>
                    <a:pt x="608014" y="78431"/>
                  </a:cubicBezTo>
                  <a:lnTo>
                    <a:pt x="39216" y="78431"/>
                  </a:lnTo>
                  <a:cubicBezTo>
                    <a:pt x="17557" y="78431"/>
                    <a:pt x="0" y="60874"/>
                    <a:pt x="0" y="39216"/>
                  </a:cubicBezTo>
                  <a:lnTo>
                    <a:pt x="0" y="39216"/>
                  </a:lnTo>
                  <a:cubicBezTo>
                    <a:pt x="0" y="17557"/>
                    <a:pt x="17557" y="0"/>
                    <a:pt x="39216" y="0"/>
                  </a:cubicBezTo>
                  <a:close/>
                </a:path>
              </a:pathLst>
            </a:custGeom>
            <a:solidFill>
              <a:srgbClr val="7261AB"/>
            </a:solidFill>
          </p:spPr>
          <p:txBody>
            <a:bodyPr/>
            <a:lstStyle/>
            <a:p>
              <a:endParaRPr lang="en-US"/>
            </a:p>
          </p:txBody>
        </p:sp>
        <p:sp>
          <p:nvSpPr>
            <p:cNvPr id="70" name="TextBox 70"/>
            <p:cNvSpPr txBox="1"/>
            <p:nvPr/>
          </p:nvSpPr>
          <p:spPr>
            <a:xfrm>
              <a:off x="0" y="-28575"/>
              <a:ext cx="647230" cy="107006"/>
            </a:xfrm>
            <a:prstGeom prst="rect">
              <a:avLst/>
            </a:prstGeom>
          </p:spPr>
          <p:txBody>
            <a:bodyPr lIns="50800" tIns="50800" rIns="50800" bIns="50800" rtlCol="0" anchor="ctr"/>
            <a:lstStyle/>
            <a:p>
              <a:pPr algn="ctr">
                <a:lnSpc>
                  <a:spcPts val="2100"/>
                </a:lnSpc>
              </a:pPr>
              <a:endParaRPr/>
            </a:p>
          </p:txBody>
        </p:sp>
      </p:grpSp>
      <p:grpSp>
        <p:nvGrpSpPr>
          <p:cNvPr id="71" name="Group 71"/>
          <p:cNvGrpSpPr/>
          <p:nvPr/>
        </p:nvGrpSpPr>
        <p:grpSpPr>
          <a:xfrm>
            <a:off x="2567007" y="4420104"/>
            <a:ext cx="2244146" cy="593780"/>
            <a:chOff x="0" y="0"/>
            <a:chExt cx="647230" cy="171251"/>
          </a:xfrm>
        </p:grpSpPr>
        <p:sp>
          <p:nvSpPr>
            <p:cNvPr id="72" name="Freeform 72"/>
            <p:cNvSpPr/>
            <p:nvPr/>
          </p:nvSpPr>
          <p:spPr>
            <a:xfrm>
              <a:off x="0" y="0"/>
              <a:ext cx="647230" cy="171251"/>
            </a:xfrm>
            <a:custGeom>
              <a:avLst/>
              <a:gdLst/>
              <a:ahLst/>
              <a:cxnLst/>
              <a:rect l="l" t="t" r="r" b="b"/>
              <a:pathLst>
                <a:path w="647230" h="171251">
                  <a:moveTo>
                    <a:pt x="85625" y="0"/>
                  </a:moveTo>
                  <a:lnTo>
                    <a:pt x="561604" y="0"/>
                  </a:lnTo>
                  <a:cubicBezTo>
                    <a:pt x="608894" y="0"/>
                    <a:pt x="647230" y="38336"/>
                    <a:pt x="647230" y="85625"/>
                  </a:cubicBezTo>
                  <a:lnTo>
                    <a:pt x="647230" y="85625"/>
                  </a:lnTo>
                  <a:cubicBezTo>
                    <a:pt x="647230" y="108335"/>
                    <a:pt x="638208" y="130114"/>
                    <a:pt x="622151" y="146172"/>
                  </a:cubicBezTo>
                  <a:cubicBezTo>
                    <a:pt x="606093" y="162230"/>
                    <a:pt x="584313" y="171251"/>
                    <a:pt x="561604" y="171251"/>
                  </a:cubicBezTo>
                  <a:lnTo>
                    <a:pt x="85625" y="171251"/>
                  </a:lnTo>
                  <a:cubicBezTo>
                    <a:pt x="62916" y="171251"/>
                    <a:pt x="41137" y="162230"/>
                    <a:pt x="25079" y="146172"/>
                  </a:cubicBezTo>
                  <a:cubicBezTo>
                    <a:pt x="9021" y="130114"/>
                    <a:pt x="0" y="108335"/>
                    <a:pt x="0" y="85625"/>
                  </a:cubicBezTo>
                  <a:lnTo>
                    <a:pt x="0" y="85625"/>
                  </a:lnTo>
                  <a:cubicBezTo>
                    <a:pt x="0" y="62916"/>
                    <a:pt x="9021" y="41137"/>
                    <a:pt x="25079" y="25079"/>
                  </a:cubicBezTo>
                  <a:cubicBezTo>
                    <a:pt x="41137" y="9021"/>
                    <a:pt x="62916" y="0"/>
                    <a:pt x="85625" y="0"/>
                  </a:cubicBezTo>
                  <a:close/>
                </a:path>
              </a:pathLst>
            </a:custGeom>
            <a:solidFill>
              <a:srgbClr val="922A8E"/>
            </a:solidFill>
          </p:spPr>
          <p:txBody>
            <a:bodyPr/>
            <a:lstStyle/>
            <a:p>
              <a:endParaRPr lang="en-US"/>
            </a:p>
          </p:txBody>
        </p:sp>
        <p:sp>
          <p:nvSpPr>
            <p:cNvPr id="73" name="TextBox 73"/>
            <p:cNvSpPr txBox="1"/>
            <p:nvPr/>
          </p:nvSpPr>
          <p:spPr>
            <a:xfrm>
              <a:off x="0" y="-28575"/>
              <a:ext cx="647230" cy="199826"/>
            </a:xfrm>
            <a:prstGeom prst="rect">
              <a:avLst/>
            </a:prstGeom>
          </p:spPr>
          <p:txBody>
            <a:bodyPr lIns="50800" tIns="50800" rIns="50800" bIns="50800" rtlCol="0" anchor="ctr"/>
            <a:lstStyle/>
            <a:p>
              <a:pPr algn="ctr">
                <a:lnSpc>
                  <a:spcPts val="2100"/>
                </a:lnSpc>
              </a:pPr>
              <a:endParaRPr/>
            </a:p>
          </p:txBody>
        </p:sp>
      </p:grpSp>
      <p:grpSp>
        <p:nvGrpSpPr>
          <p:cNvPr id="74" name="Group 74"/>
          <p:cNvGrpSpPr/>
          <p:nvPr/>
        </p:nvGrpSpPr>
        <p:grpSpPr>
          <a:xfrm>
            <a:off x="8041390" y="4417100"/>
            <a:ext cx="2244146" cy="593780"/>
            <a:chOff x="0" y="0"/>
            <a:chExt cx="647230" cy="171251"/>
          </a:xfrm>
        </p:grpSpPr>
        <p:sp>
          <p:nvSpPr>
            <p:cNvPr id="75" name="Freeform 75"/>
            <p:cNvSpPr/>
            <p:nvPr/>
          </p:nvSpPr>
          <p:spPr>
            <a:xfrm>
              <a:off x="0" y="0"/>
              <a:ext cx="647230" cy="171251"/>
            </a:xfrm>
            <a:custGeom>
              <a:avLst/>
              <a:gdLst/>
              <a:ahLst/>
              <a:cxnLst/>
              <a:rect l="l" t="t" r="r" b="b"/>
              <a:pathLst>
                <a:path w="647230" h="171251">
                  <a:moveTo>
                    <a:pt x="85625" y="0"/>
                  </a:moveTo>
                  <a:lnTo>
                    <a:pt x="561604" y="0"/>
                  </a:lnTo>
                  <a:cubicBezTo>
                    <a:pt x="608894" y="0"/>
                    <a:pt x="647230" y="38336"/>
                    <a:pt x="647230" y="85625"/>
                  </a:cubicBezTo>
                  <a:lnTo>
                    <a:pt x="647230" y="85625"/>
                  </a:lnTo>
                  <a:cubicBezTo>
                    <a:pt x="647230" y="108335"/>
                    <a:pt x="638208" y="130114"/>
                    <a:pt x="622151" y="146172"/>
                  </a:cubicBezTo>
                  <a:cubicBezTo>
                    <a:pt x="606093" y="162230"/>
                    <a:pt x="584313" y="171251"/>
                    <a:pt x="561604" y="171251"/>
                  </a:cubicBezTo>
                  <a:lnTo>
                    <a:pt x="85625" y="171251"/>
                  </a:lnTo>
                  <a:cubicBezTo>
                    <a:pt x="62916" y="171251"/>
                    <a:pt x="41137" y="162230"/>
                    <a:pt x="25079" y="146172"/>
                  </a:cubicBezTo>
                  <a:cubicBezTo>
                    <a:pt x="9021" y="130114"/>
                    <a:pt x="0" y="108335"/>
                    <a:pt x="0" y="85625"/>
                  </a:cubicBezTo>
                  <a:lnTo>
                    <a:pt x="0" y="85625"/>
                  </a:lnTo>
                  <a:cubicBezTo>
                    <a:pt x="0" y="62916"/>
                    <a:pt x="9021" y="41137"/>
                    <a:pt x="25079" y="25079"/>
                  </a:cubicBezTo>
                  <a:cubicBezTo>
                    <a:pt x="41137" y="9021"/>
                    <a:pt x="62916" y="0"/>
                    <a:pt x="85625" y="0"/>
                  </a:cubicBezTo>
                  <a:close/>
                </a:path>
              </a:pathLst>
            </a:custGeom>
            <a:solidFill>
              <a:srgbClr val="30214B"/>
            </a:solidFill>
          </p:spPr>
          <p:txBody>
            <a:bodyPr/>
            <a:lstStyle/>
            <a:p>
              <a:endParaRPr lang="en-US"/>
            </a:p>
          </p:txBody>
        </p:sp>
        <p:sp>
          <p:nvSpPr>
            <p:cNvPr id="76" name="TextBox 76"/>
            <p:cNvSpPr txBox="1"/>
            <p:nvPr/>
          </p:nvSpPr>
          <p:spPr>
            <a:xfrm>
              <a:off x="0" y="-28575"/>
              <a:ext cx="647230" cy="199826"/>
            </a:xfrm>
            <a:prstGeom prst="rect">
              <a:avLst/>
            </a:prstGeom>
          </p:spPr>
          <p:txBody>
            <a:bodyPr lIns="50800" tIns="50800" rIns="50800" bIns="50800" rtlCol="0" anchor="ctr"/>
            <a:lstStyle/>
            <a:p>
              <a:pPr algn="ctr">
                <a:lnSpc>
                  <a:spcPts val="2100"/>
                </a:lnSpc>
              </a:pPr>
              <a:endParaRPr/>
            </a:p>
          </p:txBody>
        </p:sp>
      </p:grpSp>
      <p:grpSp>
        <p:nvGrpSpPr>
          <p:cNvPr id="77" name="Group 77"/>
          <p:cNvGrpSpPr/>
          <p:nvPr/>
        </p:nvGrpSpPr>
        <p:grpSpPr>
          <a:xfrm>
            <a:off x="2567007" y="5175062"/>
            <a:ext cx="2244146" cy="593780"/>
            <a:chOff x="0" y="0"/>
            <a:chExt cx="647230" cy="171251"/>
          </a:xfrm>
        </p:grpSpPr>
        <p:sp>
          <p:nvSpPr>
            <p:cNvPr id="78" name="Freeform 78"/>
            <p:cNvSpPr/>
            <p:nvPr/>
          </p:nvSpPr>
          <p:spPr>
            <a:xfrm>
              <a:off x="0" y="0"/>
              <a:ext cx="647230" cy="171251"/>
            </a:xfrm>
            <a:custGeom>
              <a:avLst/>
              <a:gdLst/>
              <a:ahLst/>
              <a:cxnLst/>
              <a:rect l="l" t="t" r="r" b="b"/>
              <a:pathLst>
                <a:path w="647230" h="171251">
                  <a:moveTo>
                    <a:pt x="85625" y="0"/>
                  </a:moveTo>
                  <a:lnTo>
                    <a:pt x="561604" y="0"/>
                  </a:lnTo>
                  <a:cubicBezTo>
                    <a:pt x="608894" y="0"/>
                    <a:pt x="647230" y="38336"/>
                    <a:pt x="647230" y="85625"/>
                  </a:cubicBezTo>
                  <a:lnTo>
                    <a:pt x="647230" y="85625"/>
                  </a:lnTo>
                  <a:cubicBezTo>
                    <a:pt x="647230" y="108335"/>
                    <a:pt x="638208" y="130114"/>
                    <a:pt x="622151" y="146172"/>
                  </a:cubicBezTo>
                  <a:cubicBezTo>
                    <a:pt x="606093" y="162230"/>
                    <a:pt x="584313" y="171251"/>
                    <a:pt x="561604" y="171251"/>
                  </a:cubicBezTo>
                  <a:lnTo>
                    <a:pt x="85625" y="171251"/>
                  </a:lnTo>
                  <a:cubicBezTo>
                    <a:pt x="62916" y="171251"/>
                    <a:pt x="41137" y="162230"/>
                    <a:pt x="25079" y="146172"/>
                  </a:cubicBezTo>
                  <a:cubicBezTo>
                    <a:pt x="9021" y="130114"/>
                    <a:pt x="0" y="108335"/>
                    <a:pt x="0" y="85625"/>
                  </a:cubicBezTo>
                  <a:lnTo>
                    <a:pt x="0" y="85625"/>
                  </a:lnTo>
                  <a:cubicBezTo>
                    <a:pt x="0" y="62916"/>
                    <a:pt x="9021" y="41137"/>
                    <a:pt x="25079" y="25079"/>
                  </a:cubicBezTo>
                  <a:cubicBezTo>
                    <a:pt x="41137" y="9021"/>
                    <a:pt x="62916" y="0"/>
                    <a:pt x="85625" y="0"/>
                  </a:cubicBezTo>
                  <a:close/>
                </a:path>
              </a:pathLst>
            </a:custGeom>
            <a:solidFill>
              <a:srgbClr val="922A8E"/>
            </a:solidFill>
          </p:spPr>
          <p:txBody>
            <a:bodyPr/>
            <a:lstStyle/>
            <a:p>
              <a:endParaRPr lang="en-US"/>
            </a:p>
          </p:txBody>
        </p:sp>
        <p:sp>
          <p:nvSpPr>
            <p:cNvPr id="79" name="TextBox 79"/>
            <p:cNvSpPr txBox="1"/>
            <p:nvPr/>
          </p:nvSpPr>
          <p:spPr>
            <a:xfrm>
              <a:off x="0" y="-28575"/>
              <a:ext cx="647230" cy="199826"/>
            </a:xfrm>
            <a:prstGeom prst="rect">
              <a:avLst/>
            </a:prstGeom>
          </p:spPr>
          <p:txBody>
            <a:bodyPr lIns="50800" tIns="50800" rIns="50800" bIns="50800" rtlCol="0" anchor="ctr"/>
            <a:lstStyle/>
            <a:p>
              <a:pPr algn="ctr">
                <a:lnSpc>
                  <a:spcPts val="2100"/>
                </a:lnSpc>
              </a:pPr>
              <a:endParaRPr/>
            </a:p>
          </p:txBody>
        </p:sp>
      </p:grpSp>
      <p:grpSp>
        <p:nvGrpSpPr>
          <p:cNvPr id="80" name="Group 80"/>
          <p:cNvGrpSpPr/>
          <p:nvPr/>
        </p:nvGrpSpPr>
        <p:grpSpPr>
          <a:xfrm>
            <a:off x="8041390" y="5167449"/>
            <a:ext cx="2244146" cy="593780"/>
            <a:chOff x="0" y="0"/>
            <a:chExt cx="647230" cy="171251"/>
          </a:xfrm>
        </p:grpSpPr>
        <p:sp>
          <p:nvSpPr>
            <p:cNvPr id="81" name="Freeform 81"/>
            <p:cNvSpPr/>
            <p:nvPr/>
          </p:nvSpPr>
          <p:spPr>
            <a:xfrm>
              <a:off x="0" y="0"/>
              <a:ext cx="647230" cy="171251"/>
            </a:xfrm>
            <a:custGeom>
              <a:avLst/>
              <a:gdLst/>
              <a:ahLst/>
              <a:cxnLst/>
              <a:rect l="l" t="t" r="r" b="b"/>
              <a:pathLst>
                <a:path w="647230" h="171251">
                  <a:moveTo>
                    <a:pt x="85625" y="0"/>
                  </a:moveTo>
                  <a:lnTo>
                    <a:pt x="561604" y="0"/>
                  </a:lnTo>
                  <a:cubicBezTo>
                    <a:pt x="608894" y="0"/>
                    <a:pt x="647230" y="38336"/>
                    <a:pt x="647230" y="85625"/>
                  </a:cubicBezTo>
                  <a:lnTo>
                    <a:pt x="647230" y="85625"/>
                  </a:lnTo>
                  <a:cubicBezTo>
                    <a:pt x="647230" y="108335"/>
                    <a:pt x="638208" y="130114"/>
                    <a:pt x="622151" y="146172"/>
                  </a:cubicBezTo>
                  <a:cubicBezTo>
                    <a:pt x="606093" y="162230"/>
                    <a:pt x="584313" y="171251"/>
                    <a:pt x="561604" y="171251"/>
                  </a:cubicBezTo>
                  <a:lnTo>
                    <a:pt x="85625" y="171251"/>
                  </a:lnTo>
                  <a:cubicBezTo>
                    <a:pt x="62916" y="171251"/>
                    <a:pt x="41137" y="162230"/>
                    <a:pt x="25079" y="146172"/>
                  </a:cubicBezTo>
                  <a:cubicBezTo>
                    <a:pt x="9021" y="130114"/>
                    <a:pt x="0" y="108335"/>
                    <a:pt x="0" y="85625"/>
                  </a:cubicBezTo>
                  <a:lnTo>
                    <a:pt x="0" y="85625"/>
                  </a:lnTo>
                  <a:cubicBezTo>
                    <a:pt x="0" y="62916"/>
                    <a:pt x="9021" y="41137"/>
                    <a:pt x="25079" y="25079"/>
                  </a:cubicBezTo>
                  <a:cubicBezTo>
                    <a:pt x="41137" y="9021"/>
                    <a:pt x="62916" y="0"/>
                    <a:pt x="85625" y="0"/>
                  </a:cubicBezTo>
                  <a:close/>
                </a:path>
              </a:pathLst>
            </a:custGeom>
            <a:solidFill>
              <a:srgbClr val="30214B"/>
            </a:solidFill>
          </p:spPr>
          <p:txBody>
            <a:bodyPr/>
            <a:lstStyle/>
            <a:p>
              <a:endParaRPr lang="en-US"/>
            </a:p>
          </p:txBody>
        </p:sp>
        <p:sp>
          <p:nvSpPr>
            <p:cNvPr id="82" name="TextBox 82"/>
            <p:cNvSpPr txBox="1"/>
            <p:nvPr/>
          </p:nvSpPr>
          <p:spPr>
            <a:xfrm>
              <a:off x="0" y="-28575"/>
              <a:ext cx="647230" cy="199826"/>
            </a:xfrm>
            <a:prstGeom prst="rect">
              <a:avLst/>
            </a:prstGeom>
          </p:spPr>
          <p:txBody>
            <a:bodyPr lIns="50800" tIns="50800" rIns="50800" bIns="50800" rtlCol="0" anchor="ctr"/>
            <a:lstStyle/>
            <a:p>
              <a:pPr algn="ctr">
                <a:lnSpc>
                  <a:spcPts val="2100"/>
                </a:lnSpc>
              </a:pPr>
              <a:endParaRPr/>
            </a:p>
          </p:txBody>
        </p:sp>
      </p:grpSp>
      <p:grpSp>
        <p:nvGrpSpPr>
          <p:cNvPr id="83" name="Group 83"/>
          <p:cNvGrpSpPr/>
          <p:nvPr/>
        </p:nvGrpSpPr>
        <p:grpSpPr>
          <a:xfrm>
            <a:off x="8489298" y="7129273"/>
            <a:ext cx="1348330" cy="1348330"/>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42875" cap="sq">
              <a:solidFill>
                <a:srgbClr val="C1223B"/>
              </a:solidFill>
              <a:prstDash val="solid"/>
              <a:miter/>
            </a:ln>
          </p:spPr>
          <p:txBody>
            <a:bodyPr/>
            <a:lstStyle/>
            <a:p>
              <a:endParaRPr lang="en-US"/>
            </a:p>
          </p:txBody>
        </p:sp>
        <p:sp>
          <p:nvSpPr>
            <p:cNvPr id="85" name="TextBox 85"/>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86" name="TextBox 86"/>
          <p:cNvSpPr txBox="1"/>
          <p:nvPr/>
        </p:nvSpPr>
        <p:spPr>
          <a:xfrm>
            <a:off x="1281987" y="8154117"/>
            <a:ext cx="4814187" cy="912046"/>
          </a:xfrm>
          <a:prstGeom prst="rect">
            <a:avLst/>
          </a:prstGeom>
        </p:spPr>
        <p:txBody>
          <a:bodyPr lIns="0" tIns="0" rIns="0" bIns="0" rtlCol="0" anchor="t">
            <a:spAutoFit/>
          </a:bodyPr>
          <a:lstStyle/>
          <a:p>
            <a:pPr algn="l">
              <a:lnSpc>
                <a:spcPts val="7031"/>
              </a:lnSpc>
            </a:pPr>
            <a:r>
              <a:rPr lang="en-US" sz="5022" b="1">
                <a:solidFill>
                  <a:srgbClr val="FFFFFF"/>
                </a:solidFill>
                <a:latin typeface="Poppins Bold"/>
                <a:ea typeface="Poppins Bold"/>
                <a:cs typeface="Poppins Bold"/>
                <a:sym typeface="Poppins Bold"/>
              </a:rPr>
              <a:t>Modeling </a:t>
            </a:r>
            <a:r>
              <a:rPr lang="en-US" sz="5022" b="1">
                <a:solidFill>
                  <a:srgbClr val="FFFFFF"/>
                </a:solidFill>
                <a:latin typeface="Poppins Medium"/>
                <a:ea typeface="Poppins Medium"/>
                <a:cs typeface="Poppins Medium"/>
                <a:sym typeface="Poppins Medium"/>
              </a:rPr>
              <a:t>Risk</a:t>
            </a:r>
          </a:p>
        </p:txBody>
      </p:sp>
      <p:sp>
        <p:nvSpPr>
          <p:cNvPr id="87" name="TextBox 87"/>
          <p:cNvSpPr txBox="1"/>
          <p:nvPr/>
        </p:nvSpPr>
        <p:spPr>
          <a:xfrm>
            <a:off x="7754123" y="1017492"/>
            <a:ext cx="2818680" cy="569927"/>
          </a:xfrm>
          <a:prstGeom prst="rect">
            <a:avLst/>
          </a:prstGeom>
        </p:spPr>
        <p:txBody>
          <a:bodyPr lIns="0" tIns="0" rIns="0" bIns="0" rtlCol="0" anchor="t">
            <a:spAutoFit/>
          </a:bodyPr>
          <a:lstStyle/>
          <a:p>
            <a:pPr algn="ctr">
              <a:lnSpc>
                <a:spcPts val="4474"/>
              </a:lnSpc>
            </a:pPr>
            <a:r>
              <a:rPr lang="en-US" sz="3196" b="1">
                <a:solidFill>
                  <a:srgbClr val="FFFFFF"/>
                </a:solidFill>
                <a:latin typeface="Poppins Semi-Bold"/>
                <a:ea typeface="Poppins Semi-Bold"/>
                <a:cs typeface="Poppins Semi-Bold"/>
                <a:sym typeface="Poppins Semi-Bold"/>
              </a:rPr>
              <a:t>Risk</a:t>
            </a:r>
          </a:p>
        </p:txBody>
      </p:sp>
      <p:sp>
        <p:nvSpPr>
          <p:cNvPr id="88" name="TextBox 88"/>
          <p:cNvSpPr txBox="1"/>
          <p:nvPr/>
        </p:nvSpPr>
        <p:spPr>
          <a:xfrm>
            <a:off x="5022876" y="2255249"/>
            <a:ext cx="2818680" cy="503241"/>
          </a:xfrm>
          <a:prstGeom prst="rect">
            <a:avLst/>
          </a:prstGeom>
        </p:spPr>
        <p:txBody>
          <a:bodyPr lIns="0" tIns="0" rIns="0" bIns="0" rtlCol="0" anchor="t">
            <a:spAutoFit/>
          </a:bodyPr>
          <a:lstStyle/>
          <a:p>
            <a:pPr algn="ctr">
              <a:lnSpc>
                <a:spcPts val="3835"/>
              </a:lnSpc>
            </a:pPr>
            <a:r>
              <a:rPr lang="en-US" sz="2739" b="1">
                <a:solidFill>
                  <a:srgbClr val="FFFFFF"/>
                </a:solidFill>
                <a:latin typeface="Poppins Medium"/>
                <a:ea typeface="Poppins Medium"/>
                <a:cs typeface="Poppins Medium"/>
                <a:sym typeface="Poppins Medium"/>
              </a:rPr>
              <a:t>Likelihood</a:t>
            </a:r>
          </a:p>
        </p:txBody>
      </p:sp>
      <p:sp>
        <p:nvSpPr>
          <p:cNvPr id="89" name="TextBox 89"/>
          <p:cNvSpPr txBox="1"/>
          <p:nvPr/>
        </p:nvSpPr>
        <p:spPr>
          <a:xfrm>
            <a:off x="2567007" y="3687464"/>
            <a:ext cx="2244146" cy="408806"/>
          </a:xfrm>
          <a:prstGeom prst="rect">
            <a:avLst/>
          </a:prstGeom>
        </p:spPr>
        <p:txBody>
          <a:bodyPr lIns="0" tIns="0" rIns="0" bIns="0" rtlCol="0" anchor="t">
            <a:spAutoFit/>
          </a:bodyPr>
          <a:lstStyle/>
          <a:p>
            <a:pPr algn="ctr">
              <a:lnSpc>
                <a:spcPts val="3196"/>
              </a:lnSpc>
            </a:pPr>
            <a:r>
              <a:rPr lang="en-US" sz="2283" b="1">
                <a:solidFill>
                  <a:srgbClr val="FFFFFF"/>
                </a:solidFill>
                <a:latin typeface="Poppins Medium"/>
                <a:ea typeface="Poppins Medium"/>
                <a:cs typeface="Poppins Medium"/>
                <a:sym typeface="Poppins Medium"/>
              </a:rPr>
              <a:t>INTENT</a:t>
            </a:r>
          </a:p>
        </p:txBody>
      </p:sp>
      <p:sp>
        <p:nvSpPr>
          <p:cNvPr id="90" name="TextBox 90"/>
          <p:cNvSpPr txBox="1"/>
          <p:nvPr/>
        </p:nvSpPr>
        <p:spPr>
          <a:xfrm>
            <a:off x="8041390" y="6699430"/>
            <a:ext cx="2244146" cy="323069"/>
          </a:xfrm>
          <a:prstGeom prst="rect">
            <a:avLst/>
          </a:prstGeom>
        </p:spPr>
        <p:txBody>
          <a:bodyPr lIns="0" tIns="0" rIns="0" bIns="0" rtlCol="0" anchor="t">
            <a:spAutoFit/>
          </a:bodyPr>
          <a:lstStyle/>
          <a:p>
            <a:pPr algn="ctr">
              <a:lnSpc>
                <a:spcPts val="2556"/>
              </a:lnSpc>
            </a:pPr>
            <a:r>
              <a:rPr lang="en-US" sz="1826" b="1">
                <a:solidFill>
                  <a:srgbClr val="FFFFFF"/>
                </a:solidFill>
                <a:latin typeface="Poppins Medium"/>
                <a:ea typeface="Poppins Medium"/>
                <a:cs typeface="Poppins Medium"/>
                <a:sym typeface="Poppins Medium"/>
              </a:rPr>
              <a:t>VULNERABILITY</a:t>
            </a:r>
          </a:p>
        </p:txBody>
      </p:sp>
      <p:sp>
        <p:nvSpPr>
          <p:cNvPr id="91" name="TextBox 91"/>
          <p:cNvSpPr txBox="1"/>
          <p:nvPr/>
        </p:nvSpPr>
        <p:spPr>
          <a:xfrm>
            <a:off x="8206657" y="8500994"/>
            <a:ext cx="869824" cy="323069"/>
          </a:xfrm>
          <a:prstGeom prst="rect">
            <a:avLst/>
          </a:prstGeom>
        </p:spPr>
        <p:txBody>
          <a:bodyPr lIns="0" tIns="0" rIns="0" bIns="0" rtlCol="0" anchor="t">
            <a:spAutoFit/>
          </a:bodyPr>
          <a:lstStyle/>
          <a:p>
            <a:pPr algn="ctr">
              <a:lnSpc>
                <a:spcPts val="2556"/>
              </a:lnSpc>
            </a:pPr>
            <a:r>
              <a:rPr lang="en-US" sz="1826" b="1">
                <a:solidFill>
                  <a:srgbClr val="FFFFFF"/>
                </a:solidFill>
                <a:latin typeface="Poppins Medium"/>
                <a:ea typeface="Poppins Medium"/>
                <a:cs typeface="Poppins Medium"/>
                <a:sym typeface="Poppins Medium"/>
              </a:rPr>
              <a:t>THREAT</a:t>
            </a:r>
          </a:p>
        </p:txBody>
      </p:sp>
      <p:sp>
        <p:nvSpPr>
          <p:cNvPr id="92" name="TextBox 92"/>
          <p:cNvSpPr txBox="1"/>
          <p:nvPr/>
        </p:nvSpPr>
        <p:spPr>
          <a:xfrm>
            <a:off x="9180860" y="8492295"/>
            <a:ext cx="869824" cy="323069"/>
          </a:xfrm>
          <a:prstGeom prst="rect">
            <a:avLst/>
          </a:prstGeom>
        </p:spPr>
        <p:txBody>
          <a:bodyPr lIns="0" tIns="0" rIns="0" bIns="0" rtlCol="0" anchor="t">
            <a:spAutoFit/>
          </a:bodyPr>
          <a:lstStyle/>
          <a:p>
            <a:pPr algn="ctr">
              <a:lnSpc>
                <a:spcPts val="2556"/>
              </a:lnSpc>
            </a:pPr>
            <a:r>
              <a:rPr lang="en-US" sz="1826" b="1">
                <a:solidFill>
                  <a:srgbClr val="FFFFFF"/>
                </a:solidFill>
                <a:latin typeface="Poppins Medium"/>
                <a:ea typeface="Poppins Medium"/>
                <a:cs typeface="Poppins Medium"/>
                <a:sym typeface="Poppins Medium"/>
              </a:rPr>
              <a:t>ASSET</a:t>
            </a:r>
          </a:p>
        </p:txBody>
      </p:sp>
      <p:sp>
        <p:nvSpPr>
          <p:cNvPr id="93" name="TextBox 93"/>
          <p:cNvSpPr txBox="1"/>
          <p:nvPr/>
        </p:nvSpPr>
        <p:spPr>
          <a:xfrm>
            <a:off x="8737250" y="7523484"/>
            <a:ext cx="869824" cy="509620"/>
          </a:xfrm>
          <a:prstGeom prst="rect">
            <a:avLst/>
          </a:prstGeom>
        </p:spPr>
        <p:txBody>
          <a:bodyPr lIns="0" tIns="0" rIns="0" bIns="0" rtlCol="0" anchor="t">
            <a:spAutoFit/>
          </a:bodyPr>
          <a:lstStyle/>
          <a:p>
            <a:pPr algn="ctr">
              <a:lnSpc>
                <a:spcPts val="3963"/>
              </a:lnSpc>
            </a:pPr>
            <a:r>
              <a:rPr lang="en-US" sz="2830" b="1">
                <a:solidFill>
                  <a:srgbClr val="C1223B"/>
                </a:solidFill>
                <a:latin typeface="Poppins Bold"/>
                <a:ea typeface="Poppins Bold"/>
                <a:cs typeface="Poppins Bold"/>
                <a:sym typeface="Poppins Bold"/>
              </a:rPr>
              <a:t>RISK</a:t>
            </a:r>
          </a:p>
        </p:txBody>
      </p:sp>
      <p:sp>
        <p:nvSpPr>
          <p:cNvPr id="94" name="TextBox 94"/>
          <p:cNvSpPr txBox="1"/>
          <p:nvPr/>
        </p:nvSpPr>
        <p:spPr>
          <a:xfrm>
            <a:off x="8041390" y="3687464"/>
            <a:ext cx="2244146" cy="408806"/>
          </a:xfrm>
          <a:prstGeom prst="rect">
            <a:avLst/>
          </a:prstGeom>
        </p:spPr>
        <p:txBody>
          <a:bodyPr lIns="0" tIns="0" rIns="0" bIns="0" rtlCol="0" anchor="t">
            <a:spAutoFit/>
          </a:bodyPr>
          <a:lstStyle/>
          <a:p>
            <a:pPr algn="ctr">
              <a:lnSpc>
                <a:spcPts val="3196"/>
              </a:lnSpc>
            </a:pPr>
            <a:r>
              <a:rPr lang="en-US" sz="2283" b="1">
                <a:solidFill>
                  <a:srgbClr val="FFFFFF"/>
                </a:solidFill>
                <a:latin typeface="Poppins Medium"/>
                <a:ea typeface="Poppins Medium"/>
                <a:cs typeface="Poppins Medium"/>
                <a:sym typeface="Poppins Medium"/>
              </a:rPr>
              <a:t>PHYSICAL</a:t>
            </a:r>
          </a:p>
        </p:txBody>
      </p:sp>
      <p:sp>
        <p:nvSpPr>
          <p:cNvPr id="95" name="TextBox 95"/>
          <p:cNvSpPr txBox="1"/>
          <p:nvPr/>
        </p:nvSpPr>
        <p:spPr>
          <a:xfrm>
            <a:off x="13915892" y="3637581"/>
            <a:ext cx="1339529" cy="222256"/>
          </a:xfrm>
          <a:prstGeom prst="rect">
            <a:avLst/>
          </a:prstGeom>
        </p:spPr>
        <p:txBody>
          <a:bodyPr lIns="0" tIns="0" rIns="0" bIns="0" rtlCol="0" anchor="t">
            <a:spAutoFit/>
          </a:bodyPr>
          <a:lstStyle/>
          <a:p>
            <a:pPr algn="ctr">
              <a:lnSpc>
                <a:spcPts val="1789"/>
              </a:lnSpc>
            </a:pPr>
            <a:r>
              <a:rPr lang="en-US" sz="1278">
                <a:solidFill>
                  <a:srgbClr val="FFFFFF"/>
                </a:solidFill>
                <a:latin typeface="Poppins"/>
                <a:ea typeface="Poppins"/>
                <a:cs typeface="Poppins"/>
                <a:sym typeface="Poppins"/>
              </a:rPr>
              <a:t>F</a:t>
            </a:r>
            <a:r>
              <a:rPr lang="en-US" sz="1278" b="1">
                <a:solidFill>
                  <a:srgbClr val="FFFFFF"/>
                </a:solidFill>
                <a:latin typeface="Poppins Medium"/>
                <a:ea typeface="Poppins Medium"/>
                <a:cs typeface="Poppins Medium"/>
                <a:sym typeface="Poppins Medium"/>
              </a:rPr>
              <a:t>INANCIAL</a:t>
            </a:r>
          </a:p>
        </p:txBody>
      </p:sp>
      <p:sp>
        <p:nvSpPr>
          <p:cNvPr id="96" name="TextBox 96"/>
          <p:cNvSpPr txBox="1"/>
          <p:nvPr/>
        </p:nvSpPr>
        <p:spPr>
          <a:xfrm>
            <a:off x="13915892" y="3952008"/>
            <a:ext cx="1339529" cy="222256"/>
          </a:xfrm>
          <a:prstGeom prst="rect">
            <a:avLst/>
          </a:prstGeom>
        </p:spPr>
        <p:txBody>
          <a:bodyPr lIns="0" tIns="0" rIns="0" bIns="0" rtlCol="0" anchor="t">
            <a:spAutoFit/>
          </a:bodyPr>
          <a:lstStyle/>
          <a:p>
            <a:pPr algn="ctr">
              <a:lnSpc>
                <a:spcPts val="1789"/>
              </a:lnSpc>
            </a:pPr>
            <a:r>
              <a:rPr lang="en-US" sz="1278" b="1">
                <a:solidFill>
                  <a:srgbClr val="FFFFFF"/>
                </a:solidFill>
                <a:latin typeface="Poppins Medium"/>
                <a:ea typeface="Poppins Medium"/>
                <a:cs typeface="Poppins Medium"/>
                <a:sym typeface="Poppins Medium"/>
              </a:rPr>
              <a:t>OPERATIONAL</a:t>
            </a:r>
          </a:p>
        </p:txBody>
      </p:sp>
      <p:sp>
        <p:nvSpPr>
          <p:cNvPr id="97" name="TextBox 97"/>
          <p:cNvSpPr txBox="1"/>
          <p:nvPr/>
        </p:nvSpPr>
        <p:spPr>
          <a:xfrm>
            <a:off x="13776721" y="4276142"/>
            <a:ext cx="1617873" cy="222256"/>
          </a:xfrm>
          <a:prstGeom prst="rect">
            <a:avLst/>
          </a:prstGeom>
        </p:spPr>
        <p:txBody>
          <a:bodyPr lIns="0" tIns="0" rIns="0" bIns="0" rtlCol="0" anchor="t">
            <a:spAutoFit/>
          </a:bodyPr>
          <a:lstStyle/>
          <a:p>
            <a:pPr algn="ctr">
              <a:lnSpc>
                <a:spcPts val="1789"/>
              </a:lnSpc>
            </a:pPr>
            <a:r>
              <a:rPr lang="en-US" sz="1278" b="1">
                <a:solidFill>
                  <a:srgbClr val="FFFFFF"/>
                </a:solidFill>
                <a:latin typeface="Poppins Medium"/>
                <a:ea typeface="Poppins Medium"/>
                <a:cs typeface="Poppins Medium"/>
                <a:sym typeface="Poppins Medium"/>
              </a:rPr>
              <a:t>REGULATORY</a:t>
            </a:r>
          </a:p>
        </p:txBody>
      </p:sp>
      <p:sp>
        <p:nvSpPr>
          <p:cNvPr id="98" name="TextBox 98"/>
          <p:cNvSpPr txBox="1"/>
          <p:nvPr/>
        </p:nvSpPr>
        <p:spPr>
          <a:xfrm>
            <a:off x="13776721" y="4591579"/>
            <a:ext cx="1617873" cy="222256"/>
          </a:xfrm>
          <a:prstGeom prst="rect">
            <a:avLst/>
          </a:prstGeom>
        </p:spPr>
        <p:txBody>
          <a:bodyPr lIns="0" tIns="0" rIns="0" bIns="0" rtlCol="0" anchor="t">
            <a:spAutoFit/>
          </a:bodyPr>
          <a:lstStyle/>
          <a:p>
            <a:pPr algn="ctr">
              <a:lnSpc>
                <a:spcPts val="1789"/>
              </a:lnSpc>
            </a:pPr>
            <a:r>
              <a:rPr lang="en-US" sz="1278" b="1">
                <a:solidFill>
                  <a:srgbClr val="FFFFFF"/>
                </a:solidFill>
                <a:latin typeface="Poppins Medium"/>
                <a:ea typeface="Poppins Medium"/>
                <a:cs typeface="Poppins Medium"/>
                <a:sym typeface="Poppins Medium"/>
              </a:rPr>
              <a:t>REPUTATION</a:t>
            </a:r>
          </a:p>
        </p:txBody>
      </p:sp>
      <p:sp>
        <p:nvSpPr>
          <p:cNvPr id="99" name="TextBox 99"/>
          <p:cNvSpPr txBox="1"/>
          <p:nvPr/>
        </p:nvSpPr>
        <p:spPr>
          <a:xfrm>
            <a:off x="13602756" y="4898317"/>
            <a:ext cx="1965802" cy="222256"/>
          </a:xfrm>
          <a:prstGeom prst="rect">
            <a:avLst/>
          </a:prstGeom>
        </p:spPr>
        <p:txBody>
          <a:bodyPr lIns="0" tIns="0" rIns="0" bIns="0" rtlCol="0" anchor="t">
            <a:spAutoFit/>
          </a:bodyPr>
          <a:lstStyle/>
          <a:p>
            <a:pPr algn="ctr">
              <a:lnSpc>
                <a:spcPts val="1789"/>
              </a:lnSpc>
            </a:pPr>
            <a:r>
              <a:rPr lang="en-US" sz="1278" b="1">
                <a:solidFill>
                  <a:srgbClr val="FFFFFF"/>
                </a:solidFill>
                <a:latin typeface="Poppins Medium"/>
                <a:ea typeface="Poppins Medium"/>
                <a:cs typeface="Poppins Medium"/>
                <a:sym typeface="Poppins Medium"/>
              </a:rPr>
              <a:t>EXTENDED ENTERPRISE</a:t>
            </a:r>
          </a:p>
        </p:txBody>
      </p:sp>
      <p:sp>
        <p:nvSpPr>
          <p:cNvPr id="100" name="TextBox 100"/>
          <p:cNvSpPr txBox="1"/>
          <p:nvPr/>
        </p:nvSpPr>
        <p:spPr>
          <a:xfrm>
            <a:off x="13602756" y="5222451"/>
            <a:ext cx="1965802" cy="222256"/>
          </a:xfrm>
          <a:prstGeom prst="rect">
            <a:avLst/>
          </a:prstGeom>
        </p:spPr>
        <p:txBody>
          <a:bodyPr lIns="0" tIns="0" rIns="0" bIns="0" rtlCol="0" anchor="t">
            <a:spAutoFit/>
          </a:bodyPr>
          <a:lstStyle/>
          <a:p>
            <a:pPr algn="ctr">
              <a:lnSpc>
                <a:spcPts val="1789"/>
              </a:lnSpc>
            </a:pPr>
            <a:r>
              <a:rPr lang="en-US" sz="1278" b="1">
                <a:solidFill>
                  <a:srgbClr val="FFFFFF"/>
                </a:solidFill>
                <a:latin typeface="Poppins Medium"/>
                <a:ea typeface="Poppins Medium"/>
                <a:cs typeface="Poppins Medium"/>
                <a:sym typeface="Poppins Medium"/>
              </a:rPr>
              <a:t>STRATEGIC</a:t>
            </a:r>
          </a:p>
        </p:txBody>
      </p:sp>
      <p:sp>
        <p:nvSpPr>
          <p:cNvPr id="101" name="TextBox 101"/>
          <p:cNvSpPr txBox="1"/>
          <p:nvPr/>
        </p:nvSpPr>
        <p:spPr>
          <a:xfrm>
            <a:off x="13602756" y="5546586"/>
            <a:ext cx="1965802" cy="222256"/>
          </a:xfrm>
          <a:prstGeom prst="rect">
            <a:avLst/>
          </a:prstGeom>
        </p:spPr>
        <p:txBody>
          <a:bodyPr lIns="0" tIns="0" rIns="0" bIns="0" rtlCol="0" anchor="t">
            <a:spAutoFit/>
          </a:bodyPr>
          <a:lstStyle/>
          <a:p>
            <a:pPr algn="ctr">
              <a:lnSpc>
                <a:spcPts val="1789"/>
              </a:lnSpc>
            </a:pPr>
            <a:r>
              <a:rPr lang="en-US" sz="1278" b="1">
                <a:solidFill>
                  <a:srgbClr val="FFFFFF"/>
                </a:solidFill>
                <a:latin typeface="Poppins Medium"/>
                <a:ea typeface="Poppins Medium"/>
                <a:cs typeface="Poppins Medium"/>
                <a:sym typeface="Poppins Medium"/>
              </a:rPr>
              <a:t>TECHNOLOGY (CIA)</a:t>
            </a:r>
          </a:p>
        </p:txBody>
      </p:sp>
      <p:sp>
        <p:nvSpPr>
          <p:cNvPr id="102" name="TextBox 102"/>
          <p:cNvSpPr txBox="1"/>
          <p:nvPr/>
        </p:nvSpPr>
        <p:spPr>
          <a:xfrm>
            <a:off x="2567007" y="4479254"/>
            <a:ext cx="2244146" cy="408806"/>
          </a:xfrm>
          <a:prstGeom prst="rect">
            <a:avLst/>
          </a:prstGeom>
        </p:spPr>
        <p:txBody>
          <a:bodyPr lIns="0" tIns="0" rIns="0" bIns="0" rtlCol="0" anchor="t">
            <a:spAutoFit/>
          </a:bodyPr>
          <a:lstStyle/>
          <a:p>
            <a:pPr algn="ctr">
              <a:lnSpc>
                <a:spcPts val="3196"/>
              </a:lnSpc>
            </a:pPr>
            <a:r>
              <a:rPr lang="en-US" sz="2283" b="1">
                <a:solidFill>
                  <a:srgbClr val="FFFFFF"/>
                </a:solidFill>
                <a:latin typeface="Poppins Medium"/>
                <a:ea typeface="Poppins Medium"/>
                <a:cs typeface="Poppins Medium"/>
                <a:sym typeface="Poppins Medium"/>
              </a:rPr>
              <a:t>CAPABILITY</a:t>
            </a:r>
          </a:p>
        </p:txBody>
      </p:sp>
      <p:sp>
        <p:nvSpPr>
          <p:cNvPr id="103" name="TextBox 103"/>
          <p:cNvSpPr txBox="1"/>
          <p:nvPr/>
        </p:nvSpPr>
        <p:spPr>
          <a:xfrm>
            <a:off x="8041390" y="4476250"/>
            <a:ext cx="2244146" cy="408806"/>
          </a:xfrm>
          <a:prstGeom prst="rect">
            <a:avLst/>
          </a:prstGeom>
        </p:spPr>
        <p:txBody>
          <a:bodyPr lIns="0" tIns="0" rIns="0" bIns="0" rtlCol="0" anchor="t">
            <a:spAutoFit/>
          </a:bodyPr>
          <a:lstStyle/>
          <a:p>
            <a:pPr algn="ctr">
              <a:lnSpc>
                <a:spcPts val="3196"/>
              </a:lnSpc>
            </a:pPr>
            <a:r>
              <a:rPr lang="en-US" sz="2283" b="1">
                <a:solidFill>
                  <a:srgbClr val="FFFFFF"/>
                </a:solidFill>
                <a:latin typeface="Poppins Medium"/>
                <a:ea typeface="Poppins Medium"/>
                <a:cs typeface="Poppins Medium"/>
                <a:sym typeface="Poppins Medium"/>
              </a:rPr>
              <a:t>TECHNOLOGY</a:t>
            </a:r>
          </a:p>
        </p:txBody>
      </p:sp>
      <p:sp>
        <p:nvSpPr>
          <p:cNvPr id="104" name="TextBox 104"/>
          <p:cNvSpPr txBox="1"/>
          <p:nvPr/>
        </p:nvSpPr>
        <p:spPr>
          <a:xfrm>
            <a:off x="2567007" y="5230162"/>
            <a:ext cx="2244146" cy="408806"/>
          </a:xfrm>
          <a:prstGeom prst="rect">
            <a:avLst/>
          </a:prstGeom>
        </p:spPr>
        <p:txBody>
          <a:bodyPr lIns="0" tIns="0" rIns="0" bIns="0" rtlCol="0" anchor="t">
            <a:spAutoFit/>
          </a:bodyPr>
          <a:lstStyle/>
          <a:p>
            <a:pPr algn="ctr">
              <a:lnSpc>
                <a:spcPts val="3196"/>
              </a:lnSpc>
            </a:pPr>
            <a:r>
              <a:rPr lang="en-US" sz="2283" b="1">
                <a:solidFill>
                  <a:srgbClr val="FFFFFF"/>
                </a:solidFill>
                <a:latin typeface="Poppins Medium"/>
                <a:ea typeface="Poppins Medium"/>
                <a:cs typeface="Poppins Medium"/>
                <a:sym typeface="Poppins Medium"/>
              </a:rPr>
              <a:t>DETERRENCE</a:t>
            </a:r>
          </a:p>
        </p:txBody>
      </p:sp>
      <p:sp>
        <p:nvSpPr>
          <p:cNvPr id="105" name="TextBox 105"/>
          <p:cNvSpPr txBox="1"/>
          <p:nvPr/>
        </p:nvSpPr>
        <p:spPr>
          <a:xfrm>
            <a:off x="8041390" y="5222549"/>
            <a:ext cx="2244146" cy="408806"/>
          </a:xfrm>
          <a:prstGeom prst="rect">
            <a:avLst/>
          </a:prstGeom>
        </p:spPr>
        <p:txBody>
          <a:bodyPr lIns="0" tIns="0" rIns="0" bIns="0" rtlCol="0" anchor="t">
            <a:spAutoFit/>
          </a:bodyPr>
          <a:lstStyle/>
          <a:p>
            <a:pPr algn="ctr">
              <a:lnSpc>
                <a:spcPts val="3196"/>
              </a:lnSpc>
            </a:pPr>
            <a:r>
              <a:rPr lang="en-US" sz="2283" b="1">
                <a:solidFill>
                  <a:srgbClr val="FFFFFF"/>
                </a:solidFill>
                <a:latin typeface="Poppins Medium"/>
                <a:ea typeface="Poppins Medium"/>
                <a:cs typeface="Poppins Medium"/>
                <a:sym typeface="Poppins Medium"/>
              </a:rPr>
              <a:t>HUMAN</a:t>
            </a:r>
          </a:p>
        </p:txBody>
      </p:sp>
      <p:sp>
        <p:nvSpPr>
          <p:cNvPr id="106" name="TextBox 106"/>
          <p:cNvSpPr txBox="1"/>
          <p:nvPr/>
        </p:nvSpPr>
        <p:spPr>
          <a:xfrm>
            <a:off x="2567007" y="5819636"/>
            <a:ext cx="2244146" cy="207178"/>
          </a:xfrm>
          <a:prstGeom prst="rect">
            <a:avLst/>
          </a:prstGeom>
        </p:spPr>
        <p:txBody>
          <a:bodyPr lIns="0" tIns="0" rIns="0" bIns="0" rtlCol="0" anchor="t">
            <a:spAutoFit/>
          </a:bodyPr>
          <a:lstStyle/>
          <a:p>
            <a:pPr algn="ctr">
              <a:lnSpc>
                <a:spcPts val="1662"/>
              </a:lnSpc>
            </a:pPr>
            <a:r>
              <a:rPr lang="en-US" sz="1187">
                <a:solidFill>
                  <a:srgbClr val="1A1229"/>
                </a:solidFill>
                <a:latin typeface="Poppins"/>
                <a:ea typeface="Poppins"/>
                <a:cs typeface="Poppins"/>
                <a:sym typeface="Poppins"/>
              </a:rPr>
              <a:t>Threat Actor and TTP</a:t>
            </a:r>
          </a:p>
        </p:txBody>
      </p:sp>
      <p:sp>
        <p:nvSpPr>
          <p:cNvPr id="107" name="TextBox 107"/>
          <p:cNvSpPr txBox="1"/>
          <p:nvPr/>
        </p:nvSpPr>
        <p:spPr>
          <a:xfrm>
            <a:off x="8041390" y="5819636"/>
            <a:ext cx="2244146" cy="207178"/>
          </a:xfrm>
          <a:prstGeom prst="rect">
            <a:avLst/>
          </a:prstGeom>
        </p:spPr>
        <p:txBody>
          <a:bodyPr lIns="0" tIns="0" rIns="0" bIns="0" rtlCol="0" anchor="t">
            <a:spAutoFit/>
          </a:bodyPr>
          <a:lstStyle/>
          <a:p>
            <a:pPr algn="ctr">
              <a:lnSpc>
                <a:spcPts val="1662"/>
              </a:lnSpc>
            </a:pPr>
            <a:r>
              <a:rPr lang="en-US" sz="1187">
                <a:solidFill>
                  <a:srgbClr val="1A1229"/>
                </a:solidFill>
                <a:latin typeface="Poppins"/>
                <a:ea typeface="Poppins"/>
                <a:cs typeface="Poppins"/>
                <a:sym typeface="Poppins"/>
              </a:rPr>
              <a:t>Control Effectiveness</a:t>
            </a:r>
          </a:p>
        </p:txBody>
      </p:sp>
      <p:sp>
        <p:nvSpPr>
          <p:cNvPr id="108" name="TextBox 108"/>
          <p:cNvSpPr txBox="1"/>
          <p:nvPr/>
        </p:nvSpPr>
        <p:spPr>
          <a:xfrm>
            <a:off x="13463584" y="5859482"/>
            <a:ext cx="2244146" cy="207178"/>
          </a:xfrm>
          <a:prstGeom prst="rect">
            <a:avLst/>
          </a:prstGeom>
        </p:spPr>
        <p:txBody>
          <a:bodyPr lIns="0" tIns="0" rIns="0" bIns="0" rtlCol="0" anchor="t">
            <a:spAutoFit/>
          </a:bodyPr>
          <a:lstStyle/>
          <a:p>
            <a:pPr algn="ctr">
              <a:lnSpc>
                <a:spcPts val="1662"/>
              </a:lnSpc>
            </a:pPr>
            <a:r>
              <a:rPr lang="en-US" sz="1187">
                <a:solidFill>
                  <a:srgbClr val="1A1229"/>
                </a:solidFill>
                <a:latin typeface="Poppins"/>
                <a:ea typeface="Poppins"/>
                <a:cs typeface="Poppins"/>
                <a:sym typeface="Poppins"/>
              </a:rPr>
              <a:t>Criticality - Resilience</a:t>
            </a:r>
          </a:p>
        </p:txBody>
      </p:sp>
      <p:sp>
        <p:nvSpPr>
          <p:cNvPr id="109" name="TextBox 109"/>
          <p:cNvSpPr txBox="1"/>
          <p:nvPr/>
        </p:nvSpPr>
        <p:spPr>
          <a:xfrm>
            <a:off x="2442042" y="3186906"/>
            <a:ext cx="2494076" cy="253236"/>
          </a:xfrm>
          <a:prstGeom prst="rect">
            <a:avLst/>
          </a:prstGeom>
        </p:spPr>
        <p:txBody>
          <a:bodyPr lIns="0" tIns="0" rIns="0" bIns="0" rtlCol="0" anchor="t">
            <a:spAutoFit/>
          </a:bodyPr>
          <a:lstStyle/>
          <a:p>
            <a:pPr algn="ctr">
              <a:lnSpc>
                <a:spcPts val="2045"/>
              </a:lnSpc>
            </a:pPr>
            <a:r>
              <a:rPr lang="en-US" sz="1461">
                <a:solidFill>
                  <a:srgbClr val="FFFFFF"/>
                </a:solidFill>
                <a:latin typeface="Poppins"/>
                <a:ea typeface="Poppins"/>
                <a:cs typeface="Poppins"/>
                <a:sym typeface="Poppins"/>
              </a:rPr>
              <a:t>Likelihood of Occurring</a:t>
            </a:r>
          </a:p>
        </p:txBody>
      </p:sp>
      <p:sp>
        <p:nvSpPr>
          <p:cNvPr id="110" name="TextBox 110"/>
          <p:cNvSpPr txBox="1"/>
          <p:nvPr/>
        </p:nvSpPr>
        <p:spPr>
          <a:xfrm>
            <a:off x="7916425" y="2984981"/>
            <a:ext cx="2494076" cy="253236"/>
          </a:xfrm>
          <a:prstGeom prst="rect">
            <a:avLst/>
          </a:prstGeom>
        </p:spPr>
        <p:txBody>
          <a:bodyPr lIns="0" tIns="0" rIns="0" bIns="0" rtlCol="0" anchor="t">
            <a:spAutoFit/>
          </a:bodyPr>
          <a:lstStyle/>
          <a:p>
            <a:pPr algn="ctr">
              <a:lnSpc>
                <a:spcPts val="2045"/>
              </a:lnSpc>
            </a:pPr>
            <a:r>
              <a:rPr lang="en-US" sz="1461">
                <a:solidFill>
                  <a:srgbClr val="FFFFFF"/>
                </a:solidFill>
                <a:latin typeface="Poppins"/>
                <a:ea typeface="Poppins"/>
                <a:cs typeface="Poppins"/>
                <a:sym typeface="Poppins"/>
              </a:rPr>
              <a:t>Likelihood of Success</a:t>
            </a:r>
          </a:p>
        </p:txBody>
      </p:sp>
      <p:sp>
        <p:nvSpPr>
          <p:cNvPr id="111" name="TextBox 111"/>
          <p:cNvSpPr txBox="1"/>
          <p:nvPr/>
        </p:nvSpPr>
        <p:spPr>
          <a:xfrm>
            <a:off x="13502746" y="2245494"/>
            <a:ext cx="893600" cy="253236"/>
          </a:xfrm>
          <a:prstGeom prst="rect">
            <a:avLst/>
          </a:prstGeom>
        </p:spPr>
        <p:txBody>
          <a:bodyPr lIns="0" tIns="0" rIns="0" bIns="0" rtlCol="0" anchor="t">
            <a:spAutoFit/>
          </a:bodyPr>
          <a:lstStyle/>
          <a:p>
            <a:pPr algn="ctr">
              <a:lnSpc>
                <a:spcPts val="2045"/>
              </a:lnSpc>
            </a:pPr>
            <a:r>
              <a:rPr lang="en-US" sz="1461">
                <a:solidFill>
                  <a:srgbClr val="FFFFFF"/>
                </a:solidFill>
                <a:latin typeface="Poppins"/>
                <a:ea typeface="Poppins"/>
                <a:cs typeface="Poppins"/>
                <a:sym typeface="Poppins"/>
              </a:rPr>
              <a:t>Impact</a:t>
            </a:r>
          </a:p>
        </p:txBody>
      </p:sp>
      <p:sp>
        <p:nvSpPr>
          <p:cNvPr id="112" name="AutoShape 112"/>
          <p:cNvSpPr/>
          <p:nvPr/>
        </p:nvSpPr>
        <p:spPr>
          <a:xfrm>
            <a:off x="11022232" y="2563967"/>
            <a:ext cx="3559002" cy="0"/>
          </a:xfrm>
          <a:prstGeom prst="line">
            <a:avLst/>
          </a:prstGeom>
          <a:ln w="28575" cap="flat">
            <a:solidFill>
              <a:srgbClr val="606060"/>
            </a:solidFill>
            <a:prstDash val="solid"/>
            <a:headEnd type="none" w="sm" len="sm"/>
            <a:tailEnd type="none" w="sm" len="sm"/>
          </a:ln>
        </p:spPr>
        <p:txBody>
          <a:bodyPr/>
          <a:lstStyle/>
          <a:p>
            <a:endParaRPr lang="en-US"/>
          </a:p>
        </p:txBody>
      </p:sp>
      <p:sp>
        <p:nvSpPr>
          <p:cNvPr id="113" name="TextBox 113"/>
          <p:cNvSpPr txBox="1"/>
          <p:nvPr/>
        </p:nvSpPr>
        <p:spPr>
          <a:xfrm>
            <a:off x="10433181" y="2255249"/>
            <a:ext cx="2818680" cy="503241"/>
          </a:xfrm>
          <a:prstGeom prst="rect">
            <a:avLst/>
          </a:prstGeom>
        </p:spPr>
        <p:txBody>
          <a:bodyPr lIns="0" tIns="0" rIns="0" bIns="0" rtlCol="0" anchor="t">
            <a:spAutoFit/>
          </a:bodyPr>
          <a:lstStyle/>
          <a:p>
            <a:pPr algn="ctr">
              <a:lnSpc>
                <a:spcPts val="3835"/>
              </a:lnSpc>
            </a:pPr>
            <a:r>
              <a:rPr lang="en-US" sz="2739" b="1">
                <a:solidFill>
                  <a:srgbClr val="FFFFFF"/>
                </a:solidFill>
                <a:latin typeface="Poppins Medium"/>
                <a:ea typeface="Poppins Medium"/>
                <a:cs typeface="Poppins Medium"/>
                <a:sym typeface="Poppins Medium"/>
              </a:rPr>
              <a:t>Consequence</a:t>
            </a:r>
          </a:p>
        </p:txBody>
      </p:sp>
      <p:sp>
        <p:nvSpPr>
          <p:cNvPr id="114" name="Freeform 114"/>
          <p:cNvSpPr/>
          <p:nvPr/>
        </p:nvSpPr>
        <p:spPr>
          <a:xfrm>
            <a:off x="15832695" y="832122"/>
            <a:ext cx="1293554" cy="862368"/>
          </a:xfrm>
          <a:custGeom>
            <a:avLst/>
            <a:gdLst/>
            <a:ahLst/>
            <a:cxnLst/>
            <a:rect l="l" t="t" r="r" b="b"/>
            <a:pathLst>
              <a:path w="1293554" h="862368">
                <a:moveTo>
                  <a:pt x="0" y="0"/>
                </a:moveTo>
                <a:lnTo>
                  <a:pt x="1293554" y="0"/>
                </a:lnTo>
                <a:lnTo>
                  <a:pt x="1293554" y="862368"/>
                </a:lnTo>
                <a:lnTo>
                  <a:pt x="0" y="862368"/>
                </a:lnTo>
                <a:lnTo>
                  <a:pt x="0" y="0"/>
                </a:lnTo>
                <a:close/>
              </a:path>
            </a:pathLst>
          </a:custGeom>
          <a:blipFill>
            <a:blip r:embed="rId4">
              <a:extLst>
                <a:ext uri="{96DAC541-7B7A-43D3-8B79-37D633B846F1}">
                  <asvg:svgBlip xmlns:asvg="http://schemas.microsoft.com/office/drawing/2016/SVG/main" r:embed="rId5"/>
                </a:ext>
              </a:extLst>
            </a:blip>
            <a:stretch>
              <a:fillRect t="-735" b="-735"/>
            </a:stretch>
          </a:blipFill>
        </p:spPr>
        <p:txBody>
          <a:bodyPr/>
          <a:lstStyle/>
          <a:p>
            <a:endParaRPr lang="en-US"/>
          </a:p>
        </p:txBody>
      </p:sp>
      <p:grpSp>
        <p:nvGrpSpPr>
          <p:cNvPr id="115" name="Group 115"/>
          <p:cNvGrpSpPr/>
          <p:nvPr/>
        </p:nvGrpSpPr>
        <p:grpSpPr>
          <a:xfrm>
            <a:off x="2" y="9326040"/>
            <a:ext cx="18288000" cy="1136108"/>
            <a:chOff x="0" y="0"/>
            <a:chExt cx="24384000" cy="1514811"/>
          </a:xfrm>
        </p:grpSpPr>
        <p:grpSp>
          <p:nvGrpSpPr>
            <p:cNvPr id="116" name="Group 116"/>
            <p:cNvGrpSpPr/>
            <p:nvPr/>
          </p:nvGrpSpPr>
          <p:grpSpPr>
            <a:xfrm>
              <a:off x="0" y="189082"/>
              <a:ext cx="24384000" cy="1092200"/>
              <a:chOff x="0" y="0"/>
              <a:chExt cx="24384000" cy="1092200"/>
            </a:xfrm>
          </p:grpSpPr>
          <p:sp>
            <p:nvSpPr>
              <p:cNvPr id="117" name="Freeform 117"/>
              <p:cNvSpPr/>
              <p:nvPr/>
            </p:nvSpPr>
            <p:spPr>
              <a:xfrm>
                <a:off x="0" y="0"/>
                <a:ext cx="24384000" cy="1092200"/>
              </a:xfrm>
              <a:custGeom>
                <a:avLst/>
                <a:gdLst/>
                <a:ahLst/>
                <a:cxnLst/>
                <a:rect l="l" t="t" r="r" b="b"/>
                <a:pathLst>
                  <a:path w="24384000" h="1092200">
                    <a:moveTo>
                      <a:pt x="0" y="0"/>
                    </a:moveTo>
                    <a:lnTo>
                      <a:pt x="24384000" y="0"/>
                    </a:lnTo>
                    <a:lnTo>
                      <a:pt x="24384000" y="1092200"/>
                    </a:lnTo>
                    <a:lnTo>
                      <a:pt x="0" y="1092200"/>
                    </a:lnTo>
                    <a:close/>
                  </a:path>
                </a:pathLst>
              </a:custGeom>
              <a:solidFill>
                <a:srgbClr val="0C1625"/>
              </a:solidFill>
            </p:spPr>
            <p:txBody>
              <a:bodyPr/>
              <a:lstStyle/>
              <a:p>
                <a:endParaRPr lang="en-US"/>
              </a:p>
            </p:txBody>
          </p:sp>
        </p:grpSp>
        <p:sp>
          <p:nvSpPr>
            <p:cNvPr id="118" name="Freeform 118"/>
            <p:cNvSpPr/>
            <p:nvPr/>
          </p:nvSpPr>
          <p:spPr>
            <a:xfrm>
              <a:off x="1686370" y="392280"/>
              <a:ext cx="2265646" cy="730250"/>
            </a:xfrm>
            <a:custGeom>
              <a:avLst/>
              <a:gdLst/>
              <a:ahLst/>
              <a:cxnLst/>
              <a:rect l="l" t="t" r="r" b="b"/>
              <a:pathLst>
                <a:path w="2265646" h="730250">
                  <a:moveTo>
                    <a:pt x="0" y="0"/>
                  </a:moveTo>
                  <a:lnTo>
                    <a:pt x="2265646" y="0"/>
                  </a:lnTo>
                  <a:lnTo>
                    <a:pt x="2265646" y="730250"/>
                  </a:lnTo>
                  <a:lnTo>
                    <a:pt x="0" y="730250"/>
                  </a:lnTo>
                  <a:lnTo>
                    <a:pt x="0" y="0"/>
                  </a:lnTo>
                  <a:close/>
                </a:path>
              </a:pathLst>
            </a:custGeom>
            <a:blipFill>
              <a:blip r:embed="rId6"/>
              <a:stretch>
                <a:fillRect/>
              </a:stretch>
            </a:blipFill>
          </p:spPr>
          <p:txBody>
            <a:bodyPr/>
            <a:lstStyle/>
            <a:p>
              <a:endParaRPr lang="en-US"/>
            </a:p>
          </p:txBody>
        </p:sp>
        <p:sp>
          <p:nvSpPr>
            <p:cNvPr id="119" name="TextBox 119"/>
            <p:cNvSpPr txBox="1"/>
            <p:nvPr/>
          </p:nvSpPr>
          <p:spPr>
            <a:xfrm>
              <a:off x="4348860" y="478640"/>
              <a:ext cx="3586288" cy="493634"/>
            </a:xfrm>
            <a:prstGeom prst="rect">
              <a:avLst/>
            </a:prstGeom>
          </p:spPr>
          <p:txBody>
            <a:bodyPr lIns="0" tIns="0" rIns="0" bIns="0" rtlCol="0" anchor="t">
              <a:spAutoFit/>
            </a:bodyPr>
            <a:lstStyle/>
            <a:p>
              <a:pPr algn="l">
                <a:lnSpc>
                  <a:spcPts val="2520"/>
                </a:lnSpc>
              </a:pPr>
              <a:r>
                <a:rPr lang="en-US" sz="2100" u="sng" spc="450">
                  <a:solidFill>
                    <a:srgbClr val="FFFFFF"/>
                  </a:solidFill>
                  <a:latin typeface="Montserrat"/>
                  <a:ea typeface="Montserrat"/>
                  <a:cs typeface="Montserrat"/>
                  <a:sym typeface="Montserrat"/>
                  <a:hlinkClick r:id="rId7" tooltip="https://www.gsx.org/"/>
                </a:rPr>
                <a:t>GSX.ORG</a:t>
              </a:r>
            </a:p>
          </p:txBody>
        </p:sp>
        <p:sp>
          <p:nvSpPr>
            <p:cNvPr id="120" name="Freeform 120"/>
            <p:cNvSpPr/>
            <p:nvPr/>
          </p:nvSpPr>
          <p:spPr>
            <a:xfrm>
              <a:off x="20901332" y="0"/>
              <a:ext cx="2142589" cy="1514811"/>
            </a:xfrm>
            <a:custGeom>
              <a:avLst/>
              <a:gdLst/>
              <a:ahLst/>
              <a:cxnLst/>
              <a:rect l="l" t="t" r="r" b="b"/>
              <a:pathLst>
                <a:path w="2142589" h="1514811">
                  <a:moveTo>
                    <a:pt x="0" y="0"/>
                  </a:moveTo>
                  <a:lnTo>
                    <a:pt x="2142590" y="0"/>
                  </a:lnTo>
                  <a:lnTo>
                    <a:pt x="2142590" y="1514811"/>
                  </a:lnTo>
                  <a:lnTo>
                    <a:pt x="0" y="1514811"/>
                  </a:lnTo>
                  <a:lnTo>
                    <a:pt x="0" y="0"/>
                  </a:lnTo>
                  <a:close/>
                </a:path>
              </a:pathLst>
            </a:custGeom>
            <a:blipFill>
              <a:blip r:embed="rId8"/>
              <a:stretch>
                <a:fillRect/>
              </a:stretch>
            </a:blipFill>
          </p:spPr>
          <p:txBody>
            <a:bodyPr/>
            <a:lstStyle/>
            <a:p>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E3F99"/>
        </a:solidFill>
        <a:effectLst/>
      </p:bgPr>
    </p:bg>
    <p:spTree>
      <p:nvGrpSpPr>
        <p:cNvPr id="1" name=""/>
        <p:cNvGrpSpPr/>
        <p:nvPr/>
      </p:nvGrpSpPr>
      <p:grpSpPr>
        <a:xfrm>
          <a:off x="0" y="0"/>
          <a:ext cx="0" cy="0"/>
          <a:chOff x="0" y="0"/>
          <a:chExt cx="0" cy="0"/>
        </a:xfrm>
      </p:grpSpPr>
      <p:grpSp>
        <p:nvGrpSpPr>
          <p:cNvPr id="2" name="Group 2"/>
          <p:cNvGrpSpPr/>
          <p:nvPr/>
        </p:nvGrpSpPr>
        <p:grpSpPr>
          <a:xfrm>
            <a:off x="824507" y="2797235"/>
            <a:ext cx="3731633" cy="5621694"/>
            <a:chOff x="0" y="0"/>
            <a:chExt cx="728092" cy="1096869"/>
          </a:xfrm>
        </p:grpSpPr>
        <p:sp>
          <p:nvSpPr>
            <p:cNvPr id="3" name="Freeform 3"/>
            <p:cNvSpPr/>
            <p:nvPr/>
          </p:nvSpPr>
          <p:spPr>
            <a:xfrm>
              <a:off x="0" y="0"/>
              <a:ext cx="728092" cy="1096869"/>
            </a:xfrm>
            <a:custGeom>
              <a:avLst/>
              <a:gdLst/>
              <a:ahLst/>
              <a:cxnLst/>
              <a:rect l="l" t="t" r="r" b="b"/>
              <a:pathLst>
                <a:path w="728092" h="1096869">
                  <a:moveTo>
                    <a:pt x="62240" y="0"/>
                  </a:moveTo>
                  <a:lnTo>
                    <a:pt x="665852" y="0"/>
                  </a:lnTo>
                  <a:cubicBezTo>
                    <a:pt x="700226" y="0"/>
                    <a:pt x="728092" y="27866"/>
                    <a:pt x="728092" y="62240"/>
                  </a:cubicBezTo>
                  <a:lnTo>
                    <a:pt x="728092" y="1034628"/>
                  </a:lnTo>
                  <a:cubicBezTo>
                    <a:pt x="728092" y="1051135"/>
                    <a:pt x="721535" y="1066966"/>
                    <a:pt x="709862" y="1078639"/>
                  </a:cubicBezTo>
                  <a:cubicBezTo>
                    <a:pt x="698190" y="1090311"/>
                    <a:pt x="682359" y="1096869"/>
                    <a:pt x="665852" y="1096869"/>
                  </a:cubicBezTo>
                  <a:lnTo>
                    <a:pt x="62240" y="1096869"/>
                  </a:lnTo>
                  <a:cubicBezTo>
                    <a:pt x="27866" y="1096869"/>
                    <a:pt x="0" y="1069003"/>
                    <a:pt x="0" y="1034628"/>
                  </a:cubicBezTo>
                  <a:lnTo>
                    <a:pt x="0" y="62240"/>
                  </a:lnTo>
                  <a:cubicBezTo>
                    <a:pt x="0" y="45733"/>
                    <a:pt x="6557" y="29902"/>
                    <a:pt x="18230" y="18230"/>
                  </a:cubicBezTo>
                  <a:cubicBezTo>
                    <a:pt x="29902" y="6557"/>
                    <a:pt x="45733" y="0"/>
                    <a:pt x="62240" y="0"/>
                  </a:cubicBezTo>
                  <a:close/>
                </a:path>
              </a:pathLst>
            </a:custGeom>
            <a:solidFill>
              <a:srgbClr val="EDEDED"/>
            </a:solidFill>
          </p:spPr>
          <p:txBody>
            <a:bodyPr/>
            <a:lstStyle/>
            <a:p>
              <a:endParaRPr lang="en-US"/>
            </a:p>
          </p:txBody>
        </p:sp>
        <p:sp>
          <p:nvSpPr>
            <p:cNvPr id="4" name="TextBox 4"/>
            <p:cNvSpPr txBox="1"/>
            <p:nvPr/>
          </p:nvSpPr>
          <p:spPr>
            <a:xfrm>
              <a:off x="0" y="-28575"/>
              <a:ext cx="728092" cy="1125444"/>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5003815" y="2797235"/>
            <a:ext cx="3731633" cy="5621694"/>
            <a:chOff x="0" y="0"/>
            <a:chExt cx="728092" cy="1096869"/>
          </a:xfrm>
        </p:grpSpPr>
        <p:sp>
          <p:nvSpPr>
            <p:cNvPr id="6" name="Freeform 6"/>
            <p:cNvSpPr/>
            <p:nvPr/>
          </p:nvSpPr>
          <p:spPr>
            <a:xfrm>
              <a:off x="0" y="0"/>
              <a:ext cx="728092" cy="1096869"/>
            </a:xfrm>
            <a:custGeom>
              <a:avLst/>
              <a:gdLst/>
              <a:ahLst/>
              <a:cxnLst/>
              <a:rect l="l" t="t" r="r" b="b"/>
              <a:pathLst>
                <a:path w="728092" h="1096869">
                  <a:moveTo>
                    <a:pt x="62240" y="0"/>
                  </a:moveTo>
                  <a:lnTo>
                    <a:pt x="665852" y="0"/>
                  </a:lnTo>
                  <a:cubicBezTo>
                    <a:pt x="700226" y="0"/>
                    <a:pt x="728092" y="27866"/>
                    <a:pt x="728092" y="62240"/>
                  </a:cubicBezTo>
                  <a:lnTo>
                    <a:pt x="728092" y="1034628"/>
                  </a:lnTo>
                  <a:cubicBezTo>
                    <a:pt x="728092" y="1051135"/>
                    <a:pt x="721535" y="1066966"/>
                    <a:pt x="709862" y="1078639"/>
                  </a:cubicBezTo>
                  <a:cubicBezTo>
                    <a:pt x="698190" y="1090311"/>
                    <a:pt x="682359" y="1096869"/>
                    <a:pt x="665852" y="1096869"/>
                  </a:cubicBezTo>
                  <a:lnTo>
                    <a:pt x="62240" y="1096869"/>
                  </a:lnTo>
                  <a:cubicBezTo>
                    <a:pt x="27866" y="1096869"/>
                    <a:pt x="0" y="1069003"/>
                    <a:pt x="0" y="1034628"/>
                  </a:cubicBezTo>
                  <a:lnTo>
                    <a:pt x="0" y="62240"/>
                  </a:lnTo>
                  <a:cubicBezTo>
                    <a:pt x="0" y="45733"/>
                    <a:pt x="6557" y="29902"/>
                    <a:pt x="18230" y="18230"/>
                  </a:cubicBezTo>
                  <a:cubicBezTo>
                    <a:pt x="29902" y="6557"/>
                    <a:pt x="45733" y="0"/>
                    <a:pt x="62240" y="0"/>
                  </a:cubicBezTo>
                  <a:close/>
                </a:path>
              </a:pathLst>
            </a:custGeom>
            <a:solidFill>
              <a:srgbClr val="EDEDED"/>
            </a:solidFill>
          </p:spPr>
          <p:txBody>
            <a:bodyPr/>
            <a:lstStyle/>
            <a:p>
              <a:endParaRPr lang="en-US"/>
            </a:p>
          </p:txBody>
        </p:sp>
        <p:sp>
          <p:nvSpPr>
            <p:cNvPr id="7" name="TextBox 7"/>
            <p:cNvSpPr txBox="1"/>
            <p:nvPr/>
          </p:nvSpPr>
          <p:spPr>
            <a:xfrm>
              <a:off x="0" y="-28575"/>
              <a:ext cx="728092" cy="1125444"/>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9268849" y="2797235"/>
            <a:ext cx="3731633" cy="5621694"/>
            <a:chOff x="0" y="0"/>
            <a:chExt cx="728092" cy="1096869"/>
          </a:xfrm>
        </p:grpSpPr>
        <p:sp>
          <p:nvSpPr>
            <p:cNvPr id="9" name="Freeform 9"/>
            <p:cNvSpPr/>
            <p:nvPr/>
          </p:nvSpPr>
          <p:spPr>
            <a:xfrm>
              <a:off x="0" y="0"/>
              <a:ext cx="728092" cy="1096869"/>
            </a:xfrm>
            <a:custGeom>
              <a:avLst/>
              <a:gdLst/>
              <a:ahLst/>
              <a:cxnLst/>
              <a:rect l="l" t="t" r="r" b="b"/>
              <a:pathLst>
                <a:path w="728092" h="1096869">
                  <a:moveTo>
                    <a:pt x="62240" y="0"/>
                  </a:moveTo>
                  <a:lnTo>
                    <a:pt x="665852" y="0"/>
                  </a:lnTo>
                  <a:cubicBezTo>
                    <a:pt x="700226" y="0"/>
                    <a:pt x="728092" y="27866"/>
                    <a:pt x="728092" y="62240"/>
                  </a:cubicBezTo>
                  <a:lnTo>
                    <a:pt x="728092" y="1034628"/>
                  </a:lnTo>
                  <a:cubicBezTo>
                    <a:pt x="728092" y="1051135"/>
                    <a:pt x="721535" y="1066966"/>
                    <a:pt x="709862" y="1078639"/>
                  </a:cubicBezTo>
                  <a:cubicBezTo>
                    <a:pt x="698190" y="1090311"/>
                    <a:pt x="682359" y="1096869"/>
                    <a:pt x="665852" y="1096869"/>
                  </a:cubicBezTo>
                  <a:lnTo>
                    <a:pt x="62240" y="1096869"/>
                  </a:lnTo>
                  <a:cubicBezTo>
                    <a:pt x="27866" y="1096869"/>
                    <a:pt x="0" y="1069003"/>
                    <a:pt x="0" y="1034628"/>
                  </a:cubicBezTo>
                  <a:lnTo>
                    <a:pt x="0" y="62240"/>
                  </a:lnTo>
                  <a:cubicBezTo>
                    <a:pt x="0" y="45733"/>
                    <a:pt x="6557" y="29902"/>
                    <a:pt x="18230" y="18230"/>
                  </a:cubicBezTo>
                  <a:cubicBezTo>
                    <a:pt x="29902" y="6557"/>
                    <a:pt x="45733" y="0"/>
                    <a:pt x="62240" y="0"/>
                  </a:cubicBezTo>
                  <a:close/>
                </a:path>
              </a:pathLst>
            </a:custGeom>
            <a:solidFill>
              <a:srgbClr val="EDEDED"/>
            </a:solidFill>
          </p:spPr>
          <p:txBody>
            <a:bodyPr/>
            <a:lstStyle/>
            <a:p>
              <a:endParaRPr lang="en-US"/>
            </a:p>
          </p:txBody>
        </p:sp>
        <p:sp>
          <p:nvSpPr>
            <p:cNvPr id="10" name="TextBox 10"/>
            <p:cNvSpPr txBox="1"/>
            <p:nvPr/>
          </p:nvSpPr>
          <p:spPr>
            <a:xfrm>
              <a:off x="0" y="-28575"/>
              <a:ext cx="728092" cy="1125444"/>
            </a:xfrm>
            <a:prstGeom prst="rect">
              <a:avLst/>
            </a:prstGeom>
          </p:spPr>
          <p:txBody>
            <a:bodyPr lIns="50800" tIns="50800" rIns="50800" bIns="50800" rtlCol="0" anchor="ctr"/>
            <a:lstStyle/>
            <a:p>
              <a:pPr algn="ctr">
                <a:lnSpc>
                  <a:spcPts val="2100"/>
                </a:lnSpc>
              </a:pPr>
              <a:endParaRPr/>
            </a:p>
          </p:txBody>
        </p:sp>
      </p:grpSp>
      <p:grpSp>
        <p:nvGrpSpPr>
          <p:cNvPr id="11" name="Group 11"/>
          <p:cNvGrpSpPr/>
          <p:nvPr/>
        </p:nvGrpSpPr>
        <p:grpSpPr>
          <a:xfrm>
            <a:off x="13527667" y="2797235"/>
            <a:ext cx="3731633" cy="5621694"/>
            <a:chOff x="0" y="0"/>
            <a:chExt cx="728092" cy="1096869"/>
          </a:xfrm>
        </p:grpSpPr>
        <p:sp>
          <p:nvSpPr>
            <p:cNvPr id="12" name="Freeform 12"/>
            <p:cNvSpPr/>
            <p:nvPr/>
          </p:nvSpPr>
          <p:spPr>
            <a:xfrm>
              <a:off x="0" y="0"/>
              <a:ext cx="728092" cy="1096869"/>
            </a:xfrm>
            <a:custGeom>
              <a:avLst/>
              <a:gdLst/>
              <a:ahLst/>
              <a:cxnLst/>
              <a:rect l="l" t="t" r="r" b="b"/>
              <a:pathLst>
                <a:path w="728092" h="1096869">
                  <a:moveTo>
                    <a:pt x="62240" y="0"/>
                  </a:moveTo>
                  <a:lnTo>
                    <a:pt x="665852" y="0"/>
                  </a:lnTo>
                  <a:cubicBezTo>
                    <a:pt x="700226" y="0"/>
                    <a:pt x="728092" y="27866"/>
                    <a:pt x="728092" y="62240"/>
                  </a:cubicBezTo>
                  <a:lnTo>
                    <a:pt x="728092" y="1034628"/>
                  </a:lnTo>
                  <a:cubicBezTo>
                    <a:pt x="728092" y="1051135"/>
                    <a:pt x="721535" y="1066966"/>
                    <a:pt x="709862" y="1078639"/>
                  </a:cubicBezTo>
                  <a:cubicBezTo>
                    <a:pt x="698190" y="1090311"/>
                    <a:pt x="682359" y="1096869"/>
                    <a:pt x="665852" y="1096869"/>
                  </a:cubicBezTo>
                  <a:lnTo>
                    <a:pt x="62240" y="1096869"/>
                  </a:lnTo>
                  <a:cubicBezTo>
                    <a:pt x="27866" y="1096869"/>
                    <a:pt x="0" y="1069003"/>
                    <a:pt x="0" y="1034628"/>
                  </a:cubicBezTo>
                  <a:lnTo>
                    <a:pt x="0" y="62240"/>
                  </a:lnTo>
                  <a:cubicBezTo>
                    <a:pt x="0" y="45733"/>
                    <a:pt x="6557" y="29902"/>
                    <a:pt x="18230" y="18230"/>
                  </a:cubicBezTo>
                  <a:cubicBezTo>
                    <a:pt x="29902" y="6557"/>
                    <a:pt x="45733" y="0"/>
                    <a:pt x="62240" y="0"/>
                  </a:cubicBezTo>
                  <a:close/>
                </a:path>
              </a:pathLst>
            </a:custGeom>
            <a:solidFill>
              <a:srgbClr val="EDEDED"/>
            </a:solidFill>
          </p:spPr>
          <p:txBody>
            <a:bodyPr/>
            <a:lstStyle/>
            <a:p>
              <a:endParaRPr lang="en-US"/>
            </a:p>
          </p:txBody>
        </p:sp>
        <p:sp>
          <p:nvSpPr>
            <p:cNvPr id="13" name="TextBox 13"/>
            <p:cNvSpPr txBox="1"/>
            <p:nvPr/>
          </p:nvSpPr>
          <p:spPr>
            <a:xfrm>
              <a:off x="0" y="-28575"/>
              <a:ext cx="728092" cy="1125444"/>
            </a:xfrm>
            <a:prstGeom prst="rect">
              <a:avLst/>
            </a:prstGeom>
          </p:spPr>
          <p:txBody>
            <a:bodyPr lIns="50800" tIns="50800" rIns="50800" bIns="50800" rtlCol="0" anchor="ctr"/>
            <a:lstStyle/>
            <a:p>
              <a:pPr algn="ctr">
                <a:lnSpc>
                  <a:spcPts val="2100"/>
                </a:lnSpc>
              </a:pPr>
              <a:endParaRPr/>
            </a:p>
          </p:txBody>
        </p:sp>
      </p:grpSp>
      <p:grpSp>
        <p:nvGrpSpPr>
          <p:cNvPr id="14" name="Group 14"/>
          <p:cNvGrpSpPr/>
          <p:nvPr/>
        </p:nvGrpSpPr>
        <p:grpSpPr>
          <a:xfrm>
            <a:off x="1200215" y="2431439"/>
            <a:ext cx="2980218" cy="882539"/>
            <a:chOff x="0" y="0"/>
            <a:chExt cx="581481" cy="172195"/>
          </a:xfrm>
        </p:grpSpPr>
        <p:sp>
          <p:nvSpPr>
            <p:cNvPr id="15" name="Freeform 15"/>
            <p:cNvSpPr/>
            <p:nvPr/>
          </p:nvSpPr>
          <p:spPr>
            <a:xfrm>
              <a:off x="0" y="0"/>
              <a:ext cx="581481" cy="172195"/>
            </a:xfrm>
            <a:custGeom>
              <a:avLst/>
              <a:gdLst/>
              <a:ahLst/>
              <a:cxnLst/>
              <a:rect l="l" t="t" r="r" b="b"/>
              <a:pathLst>
                <a:path w="581481" h="172195">
                  <a:moveTo>
                    <a:pt x="86098" y="0"/>
                  </a:moveTo>
                  <a:lnTo>
                    <a:pt x="495383" y="0"/>
                  </a:lnTo>
                  <a:cubicBezTo>
                    <a:pt x="518218" y="0"/>
                    <a:pt x="540117" y="9071"/>
                    <a:pt x="556264" y="25217"/>
                  </a:cubicBezTo>
                  <a:cubicBezTo>
                    <a:pt x="572410" y="41364"/>
                    <a:pt x="581481" y="63263"/>
                    <a:pt x="581481" y="86098"/>
                  </a:cubicBezTo>
                  <a:lnTo>
                    <a:pt x="581481" y="86098"/>
                  </a:lnTo>
                  <a:cubicBezTo>
                    <a:pt x="581481" y="133648"/>
                    <a:pt x="542934" y="172195"/>
                    <a:pt x="495383" y="172195"/>
                  </a:cubicBezTo>
                  <a:lnTo>
                    <a:pt x="86098" y="172195"/>
                  </a:lnTo>
                  <a:cubicBezTo>
                    <a:pt x="63263" y="172195"/>
                    <a:pt x="41364" y="163124"/>
                    <a:pt x="25217" y="146978"/>
                  </a:cubicBezTo>
                  <a:cubicBezTo>
                    <a:pt x="9071" y="130831"/>
                    <a:pt x="0" y="108932"/>
                    <a:pt x="0" y="86098"/>
                  </a:cubicBezTo>
                  <a:lnTo>
                    <a:pt x="0" y="86098"/>
                  </a:lnTo>
                  <a:cubicBezTo>
                    <a:pt x="0" y="63263"/>
                    <a:pt x="9071" y="41364"/>
                    <a:pt x="25217" y="25217"/>
                  </a:cubicBezTo>
                  <a:cubicBezTo>
                    <a:pt x="41364" y="9071"/>
                    <a:pt x="63263" y="0"/>
                    <a:pt x="86098" y="0"/>
                  </a:cubicBezTo>
                  <a:close/>
                </a:path>
              </a:pathLst>
            </a:custGeom>
            <a:solidFill>
              <a:srgbClr val="0C1625"/>
            </a:solidFill>
          </p:spPr>
          <p:txBody>
            <a:bodyPr/>
            <a:lstStyle/>
            <a:p>
              <a:endParaRPr lang="en-US"/>
            </a:p>
          </p:txBody>
        </p:sp>
        <p:sp>
          <p:nvSpPr>
            <p:cNvPr id="16" name="TextBox 16"/>
            <p:cNvSpPr txBox="1"/>
            <p:nvPr/>
          </p:nvSpPr>
          <p:spPr>
            <a:xfrm>
              <a:off x="0" y="-28575"/>
              <a:ext cx="581481" cy="200770"/>
            </a:xfrm>
            <a:prstGeom prst="rect">
              <a:avLst/>
            </a:prstGeom>
          </p:spPr>
          <p:txBody>
            <a:bodyPr lIns="50800" tIns="50800" rIns="50800" bIns="50800" rtlCol="0" anchor="ctr"/>
            <a:lstStyle/>
            <a:p>
              <a:pPr algn="ctr">
                <a:lnSpc>
                  <a:spcPts val="2100"/>
                </a:lnSpc>
              </a:pPr>
              <a:endParaRPr/>
            </a:p>
          </p:txBody>
        </p:sp>
      </p:grpSp>
      <p:grpSp>
        <p:nvGrpSpPr>
          <p:cNvPr id="17" name="Group 17"/>
          <p:cNvGrpSpPr/>
          <p:nvPr/>
        </p:nvGrpSpPr>
        <p:grpSpPr>
          <a:xfrm>
            <a:off x="5293160" y="2431439"/>
            <a:ext cx="2980218" cy="882539"/>
            <a:chOff x="0" y="0"/>
            <a:chExt cx="581481" cy="172195"/>
          </a:xfrm>
        </p:grpSpPr>
        <p:sp>
          <p:nvSpPr>
            <p:cNvPr id="18" name="Freeform 18"/>
            <p:cNvSpPr/>
            <p:nvPr/>
          </p:nvSpPr>
          <p:spPr>
            <a:xfrm>
              <a:off x="0" y="0"/>
              <a:ext cx="581481" cy="172195"/>
            </a:xfrm>
            <a:custGeom>
              <a:avLst/>
              <a:gdLst/>
              <a:ahLst/>
              <a:cxnLst/>
              <a:rect l="l" t="t" r="r" b="b"/>
              <a:pathLst>
                <a:path w="581481" h="172195">
                  <a:moveTo>
                    <a:pt x="86098" y="0"/>
                  </a:moveTo>
                  <a:lnTo>
                    <a:pt x="495383" y="0"/>
                  </a:lnTo>
                  <a:cubicBezTo>
                    <a:pt x="518218" y="0"/>
                    <a:pt x="540117" y="9071"/>
                    <a:pt x="556264" y="25217"/>
                  </a:cubicBezTo>
                  <a:cubicBezTo>
                    <a:pt x="572410" y="41364"/>
                    <a:pt x="581481" y="63263"/>
                    <a:pt x="581481" y="86098"/>
                  </a:cubicBezTo>
                  <a:lnTo>
                    <a:pt x="581481" y="86098"/>
                  </a:lnTo>
                  <a:cubicBezTo>
                    <a:pt x="581481" y="133648"/>
                    <a:pt x="542934" y="172195"/>
                    <a:pt x="495383" y="172195"/>
                  </a:cubicBezTo>
                  <a:lnTo>
                    <a:pt x="86098" y="172195"/>
                  </a:lnTo>
                  <a:cubicBezTo>
                    <a:pt x="63263" y="172195"/>
                    <a:pt x="41364" y="163124"/>
                    <a:pt x="25217" y="146978"/>
                  </a:cubicBezTo>
                  <a:cubicBezTo>
                    <a:pt x="9071" y="130831"/>
                    <a:pt x="0" y="108932"/>
                    <a:pt x="0" y="86098"/>
                  </a:cubicBezTo>
                  <a:lnTo>
                    <a:pt x="0" y="86098"/>
                  </a:lnTo>
                  <a:cubicBezTo>
                    <a:pt x="0" y="63263"/>
                    <a:pt x="9071" y="41364"/>
                    <a:pt x="25217" y="25217"/>
                  </a:cubicBezTo>
                  <a:cubicBezTo>
                    <a:pt x="41364" y="9071"/>
                    <a:pt x="63263" y="0"/>
                    <a:pt x="86098" y="0"/>
                  </a:cubicBezTo>
                  <a:close/>
                </a:path>
              </a:pathLst>
            </a:custGeom>
            <a:solidFill>
              <a:srgbClr val="0C1625"/>
            </a:solidFill>
          </p:spPr>
          <p:txBody>
            <a:bodyPr/>
            <a:lstStyle/>
            <a:p>
              <a:endParaRPr lang="en-US"/>
            </a:p>
          </p:txBody>
        </p:sp>
        <p:sp>
          <p:nvSpPr>
            <p:cNvPr id="19" name="TextBox 19"/>
            <p:cNvSpPr txBox="1"/>
            <p:nvPr/>
          </p:nvSpPr>
          <p:spPr>
            <a:xfrm>
              <a:off x="0" y="-28575"/>
              <a:ext cx="581481" cy="200770"/>
            </a:xfrm>
            <a:prstGeom prst="rect">
              <a:avLst/>
            </a:prstGeom>
          </p:spPr>
          <p:txBody>
            <a:bodyPr lIns="50800" tIns="50800" rIns="50800" bIns="50800" rtlCol="0" anchor="ctr"/>
            <a:lstStyle/>
            <a:p>
              <a:pPr algn="ctr">
                <a:lnSpc>
                  <a:spcPts val="2100"/>
                </a:lnSpc>
              </a:pPr>
              <a:endParaRPr/>
            </a:p>
          </p:txBody>
        </p:sp>
      </p:grpSp>
      <p:grpSp>
        <p:nvGrpSpPr>
          <p:cNvPr id="20" name="Group 20"/>
          <p:cNvGrpSpPr/>
          <p:nvPr/>
        </p:nvGrpSpPr>
        <p:grpSpPr>
          <a:xfrm>
            <a:off x="9643463" y="2431439"/>
            <a:ext cx="2980218" cy="882539"/>
            <a:chOff x="0" y="0"/>
            <a:chExt cx="581481" cy="172195"/>
          </a:xfrm>
        </p:grpSpPr>
        <p:sp>
          <p:nvSpPr>
            <p:cNvPr id="21" name="Freeform 21"/>
            <p:cNvSpPr/>
            <p:nvPr/>
          </p:nvSpPr>
          <p:spPr>
            <a:xfrm>
              <a:off x="0" y="0"/>
              <a:ext cx="581481" cy="172195"/>
            </a:xfrm>
            <a:custGeom>
              <a:avLst/>
              <a:gdLst/>
              <a:ahLst/>
              <a:cxnLst/>
              <a:rect l="l" t="t" r="r" b="b"/>
              <a:pathLst>
                <a:path w="581481" h="172195">
                  <a:moveTo>
                    <a:pt x="86098" y="0"/>
                  </a:moveTo>
                  <a:lnTo>
                    <a:pt x="495383" y="0"/>
                  </a:lnTo>
                  <a:cubicBezTo>
                    <a:pt x="518218" y="0"/>
                    <a:pt x="540117" y="9071"/>
                    <a:pt x="556264" y="25217"/>
                  </a:cubicBezTo>
                  <a:cubicBezTo>
                    <a:pt x="572410" y="41364"/>
                    <a:pt x="581481" y="63263"/>
                    <a:pt x="581481" y="86098"/>
                  </a:cubicBezTo>
                  <a:lnTo>
                    <a:pt x="581481" y="86098"/>
                  </a:lnTo>
                  <a:cubicBezTo>
                    <a:pt x="581481" y="133648"/>
                    <a:pt x="542934" y="172195"/>
                    <a:pt x="495383" y="172195"/>
                  </a:cubicBezTo>
                  <a:lnTo>
                    <a:pt x="86098" y="172195"/>
                  </a:lnTo>
                  <a:cubicBezTo>
                    <a:pt x="63263" y="172195"/>
                    <a:pt x="41364" y="163124"/>
                    <a:pt x="25217" y="146978"/>
                  </a:cubicBezTo>
                  <a:cubicBezTo>
                    <a:pt x="9071" y="130831"/>
                    <a:pt x="0" y="108932"/>
                    <a:pt x="0" y="86098"/>
                  </a:cubicBezTo>
                  <a:lnTo>
                    <a:pt x="0" y="86098"/>
                  </a:lnTo>
                  <a:cubicBezTo>
                    <a:pt x="0" y="63263"/>
                    <a:pt x="9071" y="41364"/>
                    <a:pt x="25217" y="25217"/>
                  </a:cubicBezTo>
                  <a:cubicBezTo>
                    <a:pt x="41364" y="9071"/>
                    <a:pt x="63263" y="0"/>
                    <a:pt x="86098" y="0"/>
                  </a:cubicBezTo>
                  <a:close/>
                </a:path>
              </a:pathLst>
            </a:custGeom>
            <a:solidFill>
              <a:srgbClr val="0C1625"/>
            </a:solidFill>
          </p:spPr>
          <p:txBody>
            <a:bodyPr/>
            <a:lstStyle/>
            <a:p>
              <a:endParaRPr lang="en-US"/>
            </a:p>
          </p:txBody>
        </p:sp>
        <p:sp>
          <p:nvSpPr>
            <p:cNvPr id="22" name="TextBox 22"/>
            <p:cNvSpPr txBox="1"/>
            <p:nvPr/>
          </p:nvSpPr>
          <p:spPr>
            <a:xfrm>
              <a:off x="0" y="-28575"/>
              <a:ext cx="581481" cy="200770"/>
            </a:xfrm>
            <a:prstGeom prst="rect">
              <a:avLst/>
            </a:prstGeom>
          </p:spPr>
          <p:txBody>
            <a:bodyPr lIns="50800" tIns="50800" rIns="50800" bIns="50800" rtlCol="0" anchor="ctr"/>
            <a:lstStyle/>
            <a:p>
              <a:pPr algn="ctr">
                <a:lnSpc>
                  <a:spcPts val="2100"/>
                </a:lnSpc>
              </a:pPr>
              <a:endParaRPr/>
            </a:p>
          </p:txBody>
        </p:sp>
      </p:grpSp>
      <p:grpSp>
        <p:nvGrpSpPr>
          <p:cNvPr id="23" name="Group 23"/>
          <p:cNvGrpSpPr/>
          <p:nvPr/>
        </p:nvGrpSpPr>
        <p:grpSpPr>
          <a:xfrm>
            <a:off x="13929251" y="2431439"/>
            <a:ext cx="2980218" cy="882539"/>
            <a:chOff x="0" y="0"/>
            <a:chExt cx="581481" cy="172195"/>
          </a:xfrm>
        </p:grpSpPr>
        <p:sp>
          <p:nvSpPr>
            <p:cNvPr id="24" name="Freeform 24"/>
            <p:cNvSpPr/>
            <p:nvPr/>
          </p:nvSpPr>
          <p:spPr>
            <a:xfrm>
              <a:off x="0" y="0"/>
              <a:ext cx="581481" cy="172195"/>
            </a:xfrm>
            <a:custGeom>
              <a:avLst/>
              <a:gdLst/>
              <a:ahLst/>
              <a:cxnLst/>
              <a:rect l="l" t="t" r="r" b="b"/>
              <a:pathLst>
                <a:path w="581481" h="172195">
                  <a:moveTo>
                    <a:pt x="86098" y="0"/>
                  </a:moveTo>
                  <a:lnTo>
                    <a:pt x="495383" y="0"/>
                  </a:lnTo>
                  <a:cubicBezTo>
                    <a:pt x="518218" y="0"/>
                    <a:pt x="540117" y="9071"/>
                    <a:pt x="556264" y="25217"/>
                  </a:cubicBezTo>
                  <a:cubicBezTo>
                    <a:pt x="572410" y="41364"/>
                    <a:pt x="581481" y="63263"/>
                    <a:pt x="581481" y="86098"/>
                  </a:cubicBezTo>
                  <a:lnTo>
                    <a:pt x="581481" y="86098"/>
                  </a:lnTo>
                  <a:cubicBezTo>
                    <a:pt x="581481" y="133648"/>
                    <a:pt x="542934" y="172195"/>
                    <a:pt x="495383" y="172195"/>
                  </a:cubicBezTo>
                  <a:lnTo>
                    <a:pt x="86098" y="172195"/>
                  </a:lnTo>
                  <a:cubicBezTo>
                    <a:pt x="63263" y="172195"/>
                    <a:pt x="41364" y="163124"/>
                    <a:pt x="25217" y="146978"/>
                  </a:cubicBezTo>
                  <a:cubicBezTo>
                    <a:pt x="9071" y="130831"/>
                    <a:pt x="0" y="108932"/>
                    <a:pt x="0" y="86098"/>
                  </a:cubicBezTo>
                  <a:lnTo>
                    <a:pt x="0" y="86098"/>
                  </a:lnTo>
                  <a:cubicBezTo>
                    <a:pt x="0" y="63263"/>
                    <a:pt x="9071" y="41364"/>
                    <a:pt x="25217" y="25217"/>
                  </a:cubicBezTo>
                  <a:cubicBezTo>
                    <a:pt x="41364" y="9071"/>
                    <a:pt x="63263" y="0"/>
                    <a:pt x="86098" y="0"/>
                  </a:cubicBezTo>
                  <a:close/>
                </a:path>
              </a:pathLst>
            </a:custGeom>
            <a:solidFill>
              <a:srgbClr val="0C1625"/>
            </a:solidFill>
          </p:spPr>
          <p:txBody>
            <a:bodyPr/>
            <a:lstStyle/>
            <a:p>
              <a:endParaRPr lang="en-US"/>
            </a:p>
          </p:txBody>
        </p:sp>
        <p:sp>
          <p:nvSpPr>
            <p:cNvPr id="25" name="TextBox 25"/>
            <p:cNvSpPr txBox="1"/>
            <p:nvPr/>
          </p:nvSpPr>
          <p:spPr>
            <a:xfrm>
              <a:off x="0" y="-28575"/>
              <a:ext cx="581481" cy="200770"/>
            </a:xfrm>
            <a:prstGeom prst="rect">
              <a:avLst/>
            </a:prstGeom>
          </p:spPr>
          <p:txBody>
            <a:bodyPr lIns="50800" tIns="50800" rIns="50800" bIns="50800" rtlCol="0" anchor="ctr"/>
            <a:lstStyle/>
            <a:p>
              <a:pPr algn="ctr">
                <a:lnSpc>
                  <a:spcPts val="2100"/>
                </a:lnSpc>
              </a:pPr>
              <a:endParaRPr/>
            </a:p>
          </p:txBody>
        </p:sp>
      </p:grpSp>
      <p:grpSp>
        <p:nvGrpSpPr>
          <p:cNvPr id="26" name="Group 26"/>
          <p:cNvGrpSpPr/>
          <p:nvPr/>
        </p:nvGrpSpPr>
        <p:grpSpPr>
          <a:xfrm rot="5400000">
            <a:off x="1089594" y="4727749"/>
            <a:ext cx="356640" cy="312060"/>
            <a:chOff x="0" y="0"/>
            <a:chExt cx="812800" cy="711200"/>
          </a:xfrm>
        </p:grpSpPr>
        <p:sp>
          <p:nvSpPr>
            <p:cNvPr id="27" name="Freeform 2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5BC6CB"/>
            </a:solidFill>
          </p:spPr>
          <p:txBody>
            <a:bodyPr/>
            <a:lstStyle/>
            <a:p>
              <a:endParaRPr lang="en-US"/>
            </a:p>
          </p:txBody>
        </p:sp>
        <p:sp>
          <p:nvSpPr>
            <p:cNvPr id="28" name="TextBox 28"/>
            <p:cNvSpPr txBox="1"/>
            <p:nvPr/>
          </p:nvSpPr>
          <p:spPr>
            <a:xfrm>
              <a:off x="127000" y="301625"/>
              <a:ext cx="558800" cy="358775"/>
            </a:xfrm>
            <a:prstGeom prst="rect">
              <a:avLst/>
            </a:prstGeom>
          </p:spPr>
          <p:txBody>
            <a:bodyPr lIns="50800" tIns="50800" rIns="50800" bIns="50800" rtlCol="0" anchor="ctr"/>
            <a:lstStyle/>
            <a:p>
              <a:pPr algn="ctr">
                <a:lnSpc>
                  <a:spcPts val="1540"/>
                </a:lnSpc>
              </a:pPr>
              <a:endParaRPr/>
            </a:p>
          </p:txBody>
        </p:sp>
      </p:grpSp>
      <p:grpSp>
        <p:nvGrpSpPr>
          <p:cNvPr id="29" name="Group 29"/>
          <p:cNvGrpSpPr/>
          <p:nvPr/>
        </p:nvGrpSpPr>
        <p:grpSpPr>
          <a:xfrm rot="5400000">
            <a:off x="5270870" y="4746340"/>
            <a:ext cx="356640" cy="312060"/>
            <a:chOff x="0" y="0"/>
            <a:chExt cx="812800" cy="711200"/>
          </a:xfrm>
        </p:grpSpPr>
        <p:sp>
          <p:nvSpPr>
            <p:cNvPr id="30" name="Freeform 3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5BC6CB"/>
            </a:solidFill>
          </p:spPr>
          <p:txBody>
            <a:bodyPr/>
            <a:lstStyle/>
            <a:p>
              <a:endParaRPr lang="en-US"/>
            </a:p>
          </p:txBody>
        </p:sp>
        <p:sp>
          <p:nvSpPr>
            <p:cNvPr id="31" name="TextBox 31"/>
            <p:cNvSpPr txBox="1"/>
            <p:nvPr/>
          </p:nvSpPr>
          <p:spPr>
            <a:xfrm>
              <a:off x="127000" y="301625"/>
              <a:ext cx="558800" cy="358775"/>
            </a:xfrm>
            <a:prstGeom prst="rect">
              <a:avLst/>
            </a:prstGeom>
          </p:spPr>
          <p:txBody>
            <a:bodyPr lIns="50800" tIns="50800" rIns="50800" bIns="50800" rtlCol="0" anchor="ctr"/>
            <a:lstStyle/>
            <a:p>
              <a:pPr algn="ctr">
                <a:lnSpc>
                  <a:spcPts val="1540"/>
                </a:lnSpc>
              </a:pPr>
              <a:endParaRPr/>
            </a:p>
          </p:txBody>
        </p:sp>
      </p:grpSp>
      <p:grpSp>
        <p:nvGrpSpPr>
          <p:cNvPr id="32" name="Group 32"/>
          <p:cNvGrpSpPr/>
          <p:nvPr/>
        </p:nvGrpSpPr>
        <p:grpSpPr>
          <a:xfrm rot="5400000">
            <a:off x="9404611" y="4670351"/>
            <a:ext cx="356640" cy="312060"/>
            <a:chOff x="0" y="0"/>
            <a:chExt cx="812800" cy="711200"/>
          </a:xfrm>
        </p:grpSpPr>
        <p:sp>
          <p:nvSpPr>
            <p:cNvPr id="33" name="Freeform 3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5BC6CB"/>
            </a:solidFill>
          </p:spPr>
          <p:txBody>
            <a:bodyPr/>
            <a:lstStyle/>
            <a:p>
              <a:endParaRPr lang="en-US"/>
            </a:p>
          </p:txBody>
        </p:sp>
        <p:sp>
          <p:nvSpPr>
            <p:cNvPr id="34" name="TextBox 34"/>
            <p:cNvSpPr txBox="1"/>
            <p:nvPr/>
          </p:nvSpPr>
          <p:spPr>
            <a:xfrm>
              <a:off x="127000" y="301625"/>
              <a:ext cx="558800" cy="358775"/>
            </a:xfrm>
            <a:prstGeom prst="rect">
              <a:avLst/>
            </a:prstGeom>
          </p:spPr>
          <p:txBody>
            <a:bodyPr lIns="50800" tIns="50800" rIns="50800" bIns="50800" rtlCol="0" anchor="ctr"/>
            <a:lstStyle/>
            <a:p>
              <a:pPr algn="ctr">
                <a:lnSpc>
                  <a:spcPts val="1540"/>
                </a:lnSpc>
              </a:pPr>
              <a:endParaRPr/>
            </a:p>
          </p:txBody>
        </p:sp>
      </p:grpSp>
      <p:grpSp>
        <p:nvGrpSpPr>
          <p:cNvPr id="35" name="Group 35"/>
          <p:cNvGrpSpPr/>
          <p:nvPr/>
        </p:nvGrpSpPr>
        <p:grpSpPr>
          <a:xfrm rot="5400000">
            <a:off x="13862796" y="4276530"/>
            <a:ext cx="356640" cy="312060"/>
            <a:chOff x="0" y="0"/>
            <a:chExt cx="812800" cy="711200"/>
          </a:xfrm>
        </p:grpSpPr>
        <p:sp>
          <p:nvSpPr>
            <p:cNvPr id="36" name="Freeform 3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5BC6CB"/>
            </a:solidFill>
          </p:spPr>
          <p:txBody>
            <a:bodyPr/>
            <a:lstStyle/>
            <a:p>
              <a:endParaRPr lang="en-US"/>
            </a:p>
          </p:txBody>
        </p:sp>
        <p:sp>
          <p:nvSpPr>
            <p:cNvPr id="37" name="TextBox 37"/>
            <p:cNvSpPr txBox="1"/>
            <p:nvPr/>
          </p:nvSpPr>
          <p:spPr>
            <a:xfrm>
              <a:off x="127000" y="301625"/>
              <a:ext cx="558800" cy="358775"/>
            </a:xfrm>
            <a:prstGeom prst="rect">
              <a:avLst/>
            </a:prstGeom>
          </p:spPr>
          <p:txBody>
            <a:bodyPr lIns="50800" tIns="50800" rIns="50800" bIns="50800" rtlCol="0" anchor="ctr"/>
            <a:lstStyle/>
            <a:p>
              <a:pPr algn="ctr">
                <a:lnSpc>
                  <a:spcPts val="1540"/>
                </a:lnSpc>
              </a:pPr>
              <a:endParaRPr/>
            </a:p>
          </p:txBody>
        </p:sp>
      </p:grpSp>
      <p:grpSp>
        <p:nvGrpSpPr>
          <p:cNvPr id="38" name="Group 38"/>
          <p:cNvGrpSpPr/>
          <p:nvPr/>
        </p:nvGrpSpPr>
        <p:grpSpPr>
          <a:xfrm rot="5400000">
            <a:off x="13862796" y="4880819"/>
            <a:ext cx="356640" cy="312060"/>
            <a:chOff x="0" y="0"/>
            <a:chExt cx="812800" cy="711200"/>
          </a:xfrm>
        </p:grpSpPr>
        <p:sp>
          <p:nvSpPr>
            <p:cNvPr id="39" name="Freeform 3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5BC6CB"/>
            </a:solidFill>
          </p:spPr>
          <p:txBody>
            <a:bodyPr/>
            <a:lstStyle/>
            <a:p>
              <a:endParaRPr lang="en-US"/>
            </a:p>
          </p:txBody>
        </p:sp>
        <p:sp>
          <p:nvSpPr>
            <p:cNvPr id="40" name="TextBox 40"/>
            <p:cNvSpPr txBox="1"/>
            <p:nvPr/>
          </p:nvSpPr>
          <p:spPr>
            <a:xfrm>
              <a:off x="127000" y="301625"/>
              <a:ext cx="558800" cy="358775"/>
            </a:xfrm>
            <a:prstGeom prst="rect">
              <a:avLst/>
            </a:prstGeom>
          </p:spPr>
          <p:txBody>
            <a:bodyPr lIns="50800" tIns="50800" rIns="50800" bIns="50800" rtlCol="0" anchor="ctr"/>
            <a:lstStyle/>
            <a:p>
              <a:pPr algn="ctr">
                <a:lnSpc>
                  <a:spcPts val="1540"/>
                </a:lnSpc>
              </a:pPr>
              <a:endParaRPr/>
            </a:p>
          </p:txBody>
        </p:sp>
      </p:grpSp>
      <p:grpSp>
        <p:nvGrpSpPr>
          <p:cNvPr id="41" name="Group 41"/>
          <p:cNvGrpSpPr/>
          <p:nvPr/>
        </p:nvGrpSpPr>
        <p:grpSpPr>
          <a:xfrm rot="5400000">
            <a:off x="13862796" y="5510073"/>
            <a:ext cx="356640" cy="312060"/>
            <a:chOff x="0" y="0"/>
            <a:chExt cx="812800" cy="711200"/>
          </a:xfrm>
        </p:grpSpPr>
        <p:sp>
          <p:nvSpPr>
            <p:cNvPr id="42" name="Freeform 4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5BC6CB"/>
            </a:solidFill>
          </p:spPr>
          <p:txBody>
            <a:bodyPr/>
            <a:lstStyle/>
            <a:p>
              <a:endParaRPr lang="en-US"/>
            </a:p>
          </p:txBody>
        </p:sp>
        <p:sp>
          <p:nvSpPr>
            <p:cNvPr id="43" name="TextBox 43"/>
            <p:cNvSpPr txBox="1"/>
            <p:nvPr/>
          </p:nvSpPr>
          <p:spPr>
            <a:xfrm>
              <a:off x="127000" y="301625"/>
              <a:ext cx="558800" cy="358775"/>
            </a:xfrm>
            <a:prstGeom prst="rect">
              <a:avLst/>
            </a:prstGeom>
          </p:spPr>
          <p:txBody>
            <a:bodyPr lIns="50800" tIns="50800" rIns="50800" bIns="50800" rtlCol="0" anchor="ctr"/>
            <a:lstStyle/>
            <a:p>
              <a:pPr algn="ctr">
                <a:lnSpc>
                  <a:spcPts val="1540"/>
                </a:lnSpc>
              </a:pPr>
              <a:endParaRPr/>
            </a:p>
          </p:txBody>
        </p:sp>
      </p:grpSp>
      <p:grpSp>
        <p:nvGrpSpPr>
          <p:cNvPr id="44" name="Group 44"/>
          <p:cNvGrpSpPr/>
          <p:nvPr/>
        </p:nvGrpSpPr>
        <p:grpSpPr>
          <a:xfrm rot="5400000">
            <a:off x="5270870" y="6284280"/>
            <a:ext cx="356640" cy="312060"/>
            <a:chOff x="0" y="0"/>
            <a:chExt cx="812800" cy="711200"/>
          </a:xfrm>
        </p:grpSpPr>
        <p:sp>
          <p:nvSpPr>
            <p:cNvPr id="45" name="Freeform 4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5BC6CB"/>
            </a:solidFill>
          </p:spPr>
          <p:txBody>
            <a:bodyPr/>
            <a:lstStyle/>
            <a:p>
              <a:endParaRPr lang="en-US"/>
            </a:p>
          </p:txBody>
        </p:sp>
        <p:sp>
          <p:nvSpPr>
            <p:cNvPr id="46" name="TextBox 46"/>
            <p:cNvSpPr txBox="1"/>
            <p:nvPr/>
          </p:nvSpPr>
          <p:spPr>
            <a:xfrm>
              <a:off x="127000" y="301625"/>
              <a:ext cx="558800" cy="358775"/>
            </a:xfrm>
            <a:prstGeom prst="rect">
              <a:avLst/>
            </a:prstGeom>
          </p:spPr>
          <p:txBody>
            <a:bodyPr lIns="50800" tIns="50800" rIns="50800" bIns="50800" rtlCol="0" anchor="ctr"/>
            <a:lstStyle/>
            <a:p>
              <a:pPr algn="ctr">
                <a:lnSpc>
                  <a:spcPts val="1540"/>
                </a:lnSpc>
              </a:pPr>
              <a:endParaRPr/>
            </a:p>
          </p:txBody>
        </p:sp>
      </p:grpSp>
      <p:sp>
        <p:nvSpPr>
          <p:cNvPr id="47" name="Freeform 47"/>
          <p:cNvSpPr/>
          <p:nvPr/>
        </p:nvSpPr>
        <p:spPr>
          <a:xfrm>
            <a:off x="1258949" y="8418930"/>
            <a:ext cx="3035474" cy="493265"/>
          </a:xfrm>
          <a:custGeom>
            <a:avLst/>
            <a:gdLst/>
            <a:ahLst/>
            <a:cxnLst/>
            <a:rect l="l" t="t" r="r" b="b"/>
            <a:pathLst>
              <a:path w="3035474" h="493265">
                <a:moveTo>
                  <a:pt x="0" y="0"/>
                </a:moveTo>
                <a:lnTo>
                  <a:pt x="3035474" y="0"/>
                </a:lnTo>
                <a:lnTo>
                  <a:pt x="3035474" y="493264"/>
                </a:lnTo>
                <a:lnTo>
                  <a:pt x="0" y="493264"/>
                </a:lnTo>
                <a:lnTo>
                  <a:pt x="0" y="0"/>
                </a:lnTo>
                <a:close/>
              </a:path>
            </a:pathLst>
          </a:custGeom>
          <a:blipFill>
            <a:blip r:embed="rId2"/>
            <a:stretch>
              <a:fillRect/>
            </a:stretch>
          </a:blipFill>
        </p:spPr>
        <p:txBody>
          <a:bodyPr/>
          <a:lstStyle/>
          <a:p>
            <a:endParaRPr lang="en-US"/>
          </a:p>
        </p:txBody>
      </p:sp>
      <p:sp>
        <p:nvSpPr>
          <p:cNvPr id="48" name="Freeform 48"/>
          <p:cNvSpPr/>
          <p:nvPr/>
        </p:nvSpPr>
        <p:spPr>
          <a:xfrm>
            <a:off x="5265901" y="8418930"/>
            <a:ext cx="3035474" cy="493265"/>
          </a:xfrm>
          <a:custGeom>
            <a:avLst/>
            <a:gdLst/>
            <a:ahLst/>
            <a:cxnLst/>
            <a:rect l="l" t="t" r="r" b="b"/>
            <a:pathLst>
              <a:path w="3035474" h="493265">
                <a:moveTo>
                  <a:pt x="0" y="0"/>
                </a:moveTo>
                <a:lnTo>
                  <a:pt x="3035475" y="0"/>
                </a:lnTo>
                <a:lnTo>
                  <a:pt x="3035475" y="493264"/>
                </a:lnTo>
                <a:lnTo>
                  <a:pt x="0" y="493264"/>
                </a:lnTo>
                <a:lnTo>
                  <a:pt x="0" y="0"/>
                </a:lnTo>
                <a:close/>
              </a:path>
            </a:pathLst>
          </a:custGeom>
          <a:blipFill>
            <a:blip r:embed="rId2"/>
            <a:stretch>
              <a:fillRect/>
            </a:stretch>
          </a:blipFill>
        </p:spPr>
        <p:txBody>
          <a:bodyPr/>
          <a:lstStyle/>
          <a:p>
            <a:endParaRPr lang="en-US"/>
          </a:p>
        </p:txBody>
      </p:sp>
      <p:sp>
        <p:nvSpPr>
          <p:cNvPr id="49" name="Freeform 49"/>
          <p:cNvSpPr/>
          <p:nvPr/>
        </p:nvSpPr>
        <p:spPr>
          <a:xfrm>
            <a:off x="9444485" y="8418930"/>
            <a:ext cx="3035474" cy="493265"/>
          </a:xfrm>
          <a:custGeom>
            <a:avLst/>
            <a:gdLst/>
            <a:ahLst/>
            <a:cxnLst/>
            <a:rect l="l" t="t" r="r" b="b"/>
            <a:pathLst>
              <a:path w="3035474" h="493265">
                <a:moveTo>
                  <a:pt x="0" y="0"/>
                </a:moveTo>
                <a:lnTo>
                  <a:pt x="3035475" y="0"/>
                </a:lnTo>
                <a:lnTo>
                  <a:pt x="3035475" y="493264"/>
                </a:lnTo>
                <a:lnTo>
                  <a:pt x="0" y="493264"/>
                </a:lnTo>
                <a:lnTo>
                  <a:pt x="0" y="0"/>
                </a:lnTo>
                <a:close/>
              </a:path>
            </a:pathLst>
          </a:custGeom>
          <a:blipFill>
            <a:blip r:embed="rId2"/>
            <a:stretch>
              <a:fillRect/>
            </a:stretch>
          </a:blipFill>
        </p:spPr>
        <p:txBody>
          <a:bodyPr/>
          <a:lstStyle/>
          <a:p>
            <a:endParaRPr lang="en-US"/>
          </a:p>
        </p:txBody>
      </p:sp>
      <p:sp>
        <p:nvSpPr>
          <p:cNvPr id="50" name="Freeform 50"/>
          <p:cNvSpPr/>
          <p:nvPr/>
        </p:nvSpPr>
        <p:spPr>
          <a:xfrm>
            <a:off x="13671539" y="8418930"/>
            <a:ext cx="3035474" cy="493265"/>
          </a:xfrm>
          <a:custGeom>
            <a:avLst/>
            <a:gdLst/>
            <a:ahLst/>
            <a:cxnLst/>
            <a:rect l="l" t="t" r="r" b="b"/>
            <a:pathLst>
              <a:path w="3035474" h="493265">
                <a:moveTo>
                  <a:pt x="0" y="0"/>
                </a:moveTo>
                <a:lnTo>
                  <a:pt x="3035475" y="0"/>
                </a:lnTo>
                <a:lnTo>
                  <a:pt x="3035475" y="493264"/>
                </a:lnTo>
                <a:lnTo>
                  <a:pt x="0" y="493264"/>
                </a:lnTo>
                <a:lnTo>
                  <a:pt x="0" y="0"/>
                </a:lnTo>
                <a:close/>
              </a:path>
            </a:pathLst>
          </a:custGeom>
          <a:blipFill>
            <a:blip r:embed="rId2"/>
            <a:stretch>
              <a:fillRect/>
            </a:stretch>
          </a:blipFill>
        </p:spPr>
        <p:txBody>
          <a:bodyPr/>
          <a:lstStyle/>
          <a:p>
            <a:endParaRPr lang="en-US"/>
          </a:p>
        </p:txBody>
      </p:sp>
      <p:grpSp>
        <p:nvGrpSpPr>
          <p:cNvPr id="51" name="Group 51"/>
          <p:cNvGrpSpPr/>
          <p:nvPr/>
        </p:nvGrpSpPr>
        <p:grpSpPr>
          <a:xfrm>
            <a:off x="1682687" y="7159943"/>
            <a:ext cx="2053131" cy="2053131"/>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2A8E"/>
            </a:solidFill>
          </p:spPr>
          <p:txBody>
            <a:bodyPr/>
            <a:lstStyle/>
            <a:p>
              <a:endParaRPr lang="en-US"/>
            </a:p>
          </p:txBody>
        </p:sp>
        <p:sp>
          <p:nvSpPr>
            <p:cNvPr id="53" name="TextBox 53"/>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grpSp>
        <p:nvGrpSpPr>
          <p:cNvPr id="54" name="Group 54"/>
          <p:cNvGrpSpPr/>
          <p:nvPr/>
        </p:nvGrpSpPr>
        <p:grpSpPr>
          <a:xfrm>
            <a:off x="5843067" y="7159943"/>
            <a:ext cx="2053131" cy="2053131"/>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2A8E"/>
            </a:solidFill>
          </p:spPr>
          <p:txBody>
            <a:bodyPr/>
            <a:lstStyle/>
            <a:p>
              <a:endParaRPr lang="en-US"/>
            </a:p>
          </p:txBody>
        </p:sp>
        <p:sp>
          <p:nvSpPr>
            <p:cNvPr id="56" name="TextBox 56"/>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grpSp>
        <p:nvGrpSpPr>
          <p:cNvPr id="57" name="Group 57"/>
          <p:cNvGrpSpPr/>
          <p:nvPr/>
        </p:nvGrpSpPr>
        <p:grpSpPr>
          <a:xfrm>
            <a:off x="10107007" y="7159943"/>
            <a:ext cx="2053131" cy="2053131"/>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2A8E"/>
            </a:solidFill>
          </p:spPr>
          <p:txBody>
            <a:bodyPr/>
            <a:lstStyle/>
            <a:p>
              <a:endParaRPr lang="en-US"/>
            </a:p>
          </p:txBody>
        </p:sp>
        <p:sp>
          <p:nvSpPr>
            <p:cNvPr id="59" name="TextBox 59"/>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grpSp>
        <p:nvGrpSpPr>
          <p:cNvPr id="60" name="Group 60"/>
          <p:cNvGrpSpPr/>
          <p:nvPr/>
        </p:nvGrpSpPr>
        <p:grpSpPr>
          <a:xfrm>
            <a:off x="14479158" y="7159943"/>
            <a:ext cx="2053131" cy="2053131"/>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2A8E"/>
            </a:solidFill>
          </p:spPr>
          <p:txBody>
            <a:bodyPr/>
            <a:lstStyle/>
            <a:p>
              <a:endParaRPr lang="en-US"/>
            </a:p>
          </p:txBody>
        </p:sp>
        <p:sp>
          <p:nvSpPr>
            <p:cNvPr id="62" name="TextBox 62"/>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63" name="Freeform 63"/>
          <p:cNvSpPr/>
          <p:nvPr/>
        </p:nvSpPr>
        <p:spPr>
          <a:xfrm>
            <a:off x="1867564" y="7459931"/>
            <a:ext cx="1429541" cy="1453155"/>
          </a:xfrm>
          <a:custGeom>
            <a:avLst/>
            <a:gdLst/>
            <a:ahLst/>
            <a:cxnLst/>
            <a:rect l="l" t="t" r="r" b="b"/>
            <a:pathLst>
              <a:path w="1429541" h="1453155">
                <a:moveTo>
                  <a:pt x="0" y="0"/>
                </a:moveTo>
                <a:lnTo>
                  <a:pt x="1429541" y="0"/>
                </a:lnTo>
                <a:lnTo>
                  <a:pt x="1429541" y="1453154"/>
                </a:lnTo>
                <a:lnTo>
                  <a:pt x="0" y="1453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4" name="Freeform 64"/>
          <p:cNvSpPr/>
          <p:nvPr/>
        </p:nvSpPr>
        <p:spPr>
          <a:xfrm>
            <a:off x="6143071" y="7459963"/>
            <a:ext cx="1453123" cy="1453123"/>
          </a:xfrm>
          <a:custGeom>
            <a:avLst/>
            <a:gdLst/>
            <a:ahLst/>
            <a:cxnLst/>
            <a:rect l="l" t="t" r="r" b="b"/>
            <a:pathLst>
              <a:path w="1453123" h="1453123">
                <a:moveTo>
                  <a:pt x="0" y="0"/>
                </a:moveTo>
                <a:lnTo>
                  <a:pt x="1453122" y="0"/>
                </a:lnTo>
                <a:lnTo>
                  <a:pt x="1453122" y="1453122"/>
                </a:lnTo>
                <a:lnTo>
                  <a:pt x="0" y="14531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5" name="Freeform 65"/>
          <p:cNvSpPr/>
          <p:nvPr/>
        </p:nvSpPr>
        <p:spPr>
          <a:xfrm>
            <a:off x="10409193" y="7459963"/>
            <a:ext cx="1466918" cy="1466918"/>
          </a:xfrm>
          <a:custGeom>
            <a:avLst/>
            <a:gdLst/>
            <a:ahLst/>
            <a:cxnLst/>
            <a:rect l="l" t="t" r="r" b="b"/>
            <a:pathLst>
              <a:path w="1466918" h="1466918">
                <a:moveTo>
                  <a:pt x="0" y="0"/>
                </a:moveTo>
                <a:lnTo>
                  <a:pt x="1466918" y="0"/>
                </a:lnTo>
                <a:lnTo>
                  <a:pt x="1466918" y="1466918"/>
                </a:lnTo>
                <a:lnTo>
                  <a:pt x="0" y="14669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6" name="Freeform 66"/>
          <p:cNvSpPr/>
          <p:nvPr/>
        </p:nvSpPr>
        <p:spPr>
          <a:xfrm>
            <a:off x="14804345" y="7459931"/>
            <a:ext cx="1402757" cy="1492295"/>
          </a:xfrm>
          <a:custGeom>
            <a:avLst/>
            <a:gdLst/>
            <a:ahLst/>
            <a:cxnLst/>
            <a:rect l="l" t="t" r="r" b="b"/>
            <a:pathLst>
              <a:path w="1402757" h="1492295">
                <a:moveTo>
                  <a:pt x="0" y="0"/>
                </a:moveTo>
                <a:lnTo>
                  <a:pt x="1402756" y="0"/>
                </a:lnTo>
                <a:lnTo>
                  <a:pt x="1402756" y="1492294"/>
                </a:lnTo>
                <a:lnTo>
                  <a:pt x="0" y="14922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7" name="TextBox 67"/>
          <p:cNvSpPr txBox="1"/>
          <p:nvPr/>
        </p:nvSpPr>
        <p:spPr>
          <a:xfrm>
            <a:off x="861523" y="747287"/>
            <a:ext cx="13556393" cy="1036453"/>
          </a:xfrm>
          <a:prstGeom prst="rect">
            <a:avLst/>
          </a:prstGeom>
        </p:spPr>
        <p:txBody>
          <a:bodyPr lIns="0" tIns="0" rIns="0" bIns="0" rtlCol="0" anchor="t">
            <a:spAutoFit/>
          </a:bodyPr>
          <a:lstStyle/>
          <a:p>
            <a:pPr algn="l">
              <a:lnSpc>
                <a:spcPts val="7972"/>
              </a:lnSpc>
            </a:pPr>
            <a:r>
              <a:rPr lang="en-US" sz="5694" b="1">
                <a:solidFill>
                  <a:srgbClr val="FFFFFF"/>
                </a:solidFill>
                <a:latin typeface="Poppins Bold"/>
                <a:ea typeface="Poppins Bold"/>
                <a:cs typeface="Poppins Bold"/>
                <a:sym typeface="Poppins Bold"/>
              </a:rPr>
              <a:t>Making </a:t>
            </a:r>
            <a:r>
              <a:rPr lang="en-US" sz="5694">
                <a:solidFill>
                  <a:srgbClr val="FFFFFF"/>
                </a:solidFill>
                <a:latin typeface="Poppins"/>
                <a:ea typeface="Poppins"/>
                <a:cs typeface="Poppins"/>
                <a:sym typeface="Poppins"/>
              </a:rPr>
              <a:t>Security Smarter</a:t>
            </a:r>
            <a:r>
              <a:rPr lang="en-US" sz="5694" b="1">
                <a:solidFill>
                  <a:srgbClr val="FFFFFF"/>
                </a:solidFill>
                <a:latin typeface="Poppins Medium"/>
                <a:ea typeface="Poppins Medium"/>
                <a:cs typeface="Poppins Medium"/>
                <a:sym typeface="Poppins Medium"/>
              </a:rPr>
              <a:t> </a:t>
            </a:r>
          </a:p>
        </p:txBody>
      </p:sp>
      <p:sp>
        <p:nvSpPr>
          <p:cNvPr id="68" name="TextBox 68"/>
          <p:cNvSpPr txBox="1"/>
          <p:nvPr/>
        </p:nvSpPr>
        <p:spPr>
          <a:xfrm>
            <a:off x="1349409" y="2619703"/>
            <a:ext cx="2681829" cy="429811"/>
          </a:xfrm>
          <a:prstGeom prst="rect">
            <a:avLst/>
          </a:prstGeom>
        </p:spPr>
        <p:txBody>
          <a:bodyPr lIns="0" tIns="0" rIns="0" bIns="0" rtlCol="0" anchor="t">
            <a:spAutoFit/>
          </a:bodyPr>
          <a:lstStyle/>
          <a:p>
            <a:pPr algn="ctr">
              <a:lnSpc>
                <a:spcPts val="3303"/>
              </a:lnSpc>
            </a:pPr>
            <a:r>
              <a:rPr lang="en-US" sz="2359" b="1">
                <a:solidFill>
                  <a:srgbClr val="FFFFFF"/>
                </a:solidFill>
                <a:latin typeface="Poppins Medium"/>
                <a:ea typeface="Poppins Medium"/>
                <a:cs typeface="Poppins Medium"/>
                <a:sym typeface="Poppins Medium"/>
              </a:rPr>
              <a:t>OWN RISK</a:t>
            </a:r>
          </a:p>
        </p:txBody>
      </p:sp>
      <p:sp>
        <p:nvSpPr>
          <p:cNvPr id="69" name="TextBox 69"/>
          <p:cNvSpPr txBox="1"/>
          <p:nvPr/>
        </p:nvSpPr>
        <p:spPr>
          <a:xfrm>
            <a:off x="5442355" y="2638753"/>
            <a:ext cx="2681829" cy="407797"/>
          </a:xfrm>
          <a:prstGeom prst="rect">
            <a:avLst/>
          </a:prstGeom>
        </p:spPr>
        <p:txBody>
          <a:bodyPr lIns="0" tIns="0" rIns="0" bIns="0" rtlCol="0" anchor="t">
            <a:spAutoFit/>
          </a:bodyPr>
          <a:lstStyle/>
          <a:p>
            <a:pPr algn="ctr">
              <a:lnSpc>
                <a:spcPts val="3247"/>
              </a:lnSpc>
            </a:pPr>
            <a:r>
              <a:rPr lang="en-US" sz="2319" b="1">
                <a:solidFill>
                  <a:srgbClr val="FFFFFF"/>
                </a:solidFill>
                <a:latin typeface="Poppins Medium"/>
                <a:ea typeface="Poppins Medium"/>
                <a:cs typeface="Poppins Medium"/>
                <a:sym typeface="Poppins Medium"/>
              </a:rPr>
              <a:t>UNDERSTAND RISK</a:t>
            </a:r>
          </a:p>
        </p:txBody>
      </p:sp>
      <p:sp>
        <p:nvSpPr>
          <p:cNvPr id="70" name="TextBox 70"/>
          <p:cNvSpPr txBox="1"/>
          <p:nvPr/>
        </p:nvSpPr>
        <p:spPr>
          <a:xfrm>
            <a:off x="9792658" y="2619703"/>
            <a:ext cx="2681829" cy="429811"/>
          </a:xfrm>
          <a:prstGeom prst="rect">
            <a:avLst/>
          </a:prstGeom>
        </p:spPr>
        <p:txBody>
          <a:bodyPr lIns="0" tIns="0" rIns="0" bIns="0" rtlCol="0" anchor="t">
            <a:spAutoFit/>
          </a:bodyPr>
          <a:lstStyle/>
          <a:p>
            <a:pPr algn="ctr">
              <a:lnSpc>
                <a:spcPts val="3303"/>
              </a:lnSpc>
            </a:pPr>
            <a:r>
              <a:rPr lang="en-US" sz="2359" b="1">
                <a:solidFill>
                  <a:srgbClr val="FFFFFF"/>
                </a:solidFill>
                <a:latin typeface="Poppins Medium"/>
                <a:ea typeface="Poppins Medium"/>
                <a:cs typeface="Poppins Medium"/>
                <a:sym typeface="Poppins Medium"/>
              </a:rPr>
              <a:t>CLARIFY</a:t>
            </a:r>
          </a:p>
        </p:txBody>
      </p:sp>
      <p:sp>
        <p:nvSpPr>
          <p:cNvPr id="71" name="TextBox 71"/>
          <p:cNvSpPr txBox="1"/>
          <p:nvPr/>
        </p:nvSpPr>
        <p:spPr>
          <a:xfrm>
            <a:off x="14078446" y="2619703"/>
            <a:ext cx="2681829" cy="429811"/>
          </a:xfrm>
          <a:prstGeom prst="rect">
            <a:avLst/>
          </a:prstGeom>
        </p:spPr>
        <p:txBody>
          <a:bodyPr lIns="0" tIns="0" rIns="0" bIns="0" rtlCol="0" anchor="t">
            <a:spAutoFit/>
          </a:bodyPr>
          <a:lstStyle/>
          <a:p>
            <a:pPr algn="ctr">
              <a:lnSpc>
                <a:spcPts val="3303"/>
              </a:lnSpc>
            </a:pPr>
            <a:r>
              <a:rPr lang="en-US" sz="2359" b="1">
                <a:solidFill>
                  <a:srgbClr val="FFFFFF"/>
                </a:solidFill>
                <a:latin typeface="Poppins Medium"/>
                <a:ea typeface="Poppins Medium"/>
                <a:cs typeface="Poppins Medium"/>
                <a:sym typeface="Poppins Medium"/>
              </a:rPr>
              <a:t>BETTER DECISIONS</a:t>
            </a:r>
          </a:p>
        </p:txBody>
      </p:sp>
      <p:sp>
        <p:nvSpPr>
          <p:cNvPr id="72" name="TextBox 72"/>
          <p:cNvSpPr txBox="1"/>
          <p:nvPr/>
        </p:nvSpPr>
        <p:spPr>
          <a:xfrm>
            <a:off x="1111884" y="3602481"/>
            <a:ext cx="3329604" cy="807611"/>
          </a:xfrm>
          <a:prstGeom prst="rect">
            <a:avLst/>
          </a:prstGeom>
        </p:spPr>
        <p:txBody>
          <a:bodyPr lIns="0" tIns="0" rIns="0" bIns="0" rtlCol="0" anchor="t">
            <a:spAutoFit/>
          </a:bodyPr>
          <a:lstStyle/>
          <a:p>
            <a:pPr algn="ctr">
              <a:lnSpc>
                <a:spcPts val="3232"/>
              </a:lnSpc>
            </a:pPr>
            <a:r>
              <a:rPr lang="en-US" sz="2309" b="1">
                <a:solidFill>
                  <a:srgbClr val="1A1229"/>
                </a:solidFill>
                <a:latin typeface="Poppins Bold"/>
                <a:ea typeface="Poppins Bold"/>
                <a:cs typeface="Poppins Bold"/>
                <a:sym typeface="Poppins Bold"/>
              </a:rPr>
              <a:t>Business Areas own Their Risk</a:t>
            </a:r>
          </a:p>
        </p:txBody>
      </p:sp>
      <p:sp>
        <p:nvSpPr>
          <p:cNvPr id="73" name="TextBox 73"/>
          <p:cNvSpPr txBox="1"/>
          <p:nvPr/>
        </p:nvSpPr>
        <p:spPr>
          <a:xfrm>
            <a:off x="1594357" y="4648309"/>
            <a:ext cx="2758801" cy="807611"/>
          </a:xfrm>
          <a:prstGeom prst="rect">
            <a:avLst/>
          </a:prstGeom>
        </p:spPr>
        <p:txBody>
          <a:bodyPr lIns="0" tIns="0" rIns="0" bIns="0" rtlCol="0" anchor="t">
            <a:spAutoFit/>
          </a:bodyPr>
          <a:lstStyle/>
          <a:p>
            <a:pPr algn="l">
              <a:lnSpc>
                <a:spcPts val="3232"/>
              </a:lnSpc>
            </a:pPr>
            <a:r>
              <a:rPr lang="en-US" sz="2309" b="1">
                <a:solidFill>
                  <a:srgbClr val="1A1229"/>
                </a:solidFill>
                <a:latin typeface="Poppins Medium"/>
                <a:ea typeface="Poppins Medium"/>
                <a:cs typeface="Poppins Medium"/>
                <a:sym typeface="Poppins Medium"/>
              </a:rPr>
              <a:t>Uncover the most relevant risks</a:t>
            </a:r>
          </a:p>
        </p:txBody>
      </p:sp>
      <p:sp>
        <p:nvSpPr>
          <p:cNvPr id="74" name="TextBox 74"/>
          <p:cNvSpPr txBox="1"/>
          <p:nvPr/>
        </p:nvSpPr>
        <p:spPr>
          <a:xfrm>
            <a:off x="5775633" y="4666900"/>
            <a:ext cx="2758801" cy="807611"/>
          </a:xfrm>
          <a:prstGeom prst="rect">
            <a:avLst/>
          </a:prstGeom>
        </p:spPr>
        <p:txBody>
          <a:bodyPr lIns="0" tIns="0" rIns="0" bIns="0" rtlCol="0" anchor="t">
            <a:spAutoFit/>
          </a:bodyPr>
          <a:lstStyle/>
          <a:p>
            <a:pPr algn="l">
              <a:lnSpc>
                <a:spcPts val="3232"/>
              </a:lnSpc>
            </a:pPr>
            <a:r>
              <a:rPr lang="en-US" sz="2309">
                <a:solidFill>
                  <a:srgbClr val="1A1229"/>
                </a:solidFill>
                <a:latin typeface="Poppins"/>
                <a:ea typeface="Poppins"/>
                <a:cs typeface="Poppins"/>
                <a:sym typeface="Poppins"/>
              </a:rPr>
              <a:t>Video and Stories of Specific Risks</a:t>
            </a:r>
          </a:p>
        </p:txBody>
      </p:sp>
      <p:sp>
        <p:nvSpPr>
          <p:cNvPr id="75" name="TextBox 75"/>
          <p:cNvSpPr txBox="1"/>
          <p:nvPr/>
        </p:nvSpPr>
        <p:spPr>
          <a:xfrm>
            <a:off x="10081770" y="4590911"/>
            <a:ext cx="2758801" cy="807611"/>
          </a:xfrm>
          <a:prstGeom prst="rect">
            <a:avLst/>
          </a:prstGeom>
        </p:spPr>
        <p:txBody>
          <a:bodyPr lIns="0" tIns="0" rIns="0" bIns="0" rtlCol="0" anchor="t">
            <a:spAutoFit/>
          </a:bodyPr>
          <a:lstStyle/>
          <a:p>
            <a:pPr algn="l">
              <a:lnSpc>
                <a:spcPts val="3232"/>
              </a:lnSpc>
            </a:pPr>
            <a:r>
              <a:rPr lang="en-US" sz="2309" b="1">
                <a:solidFill>
                  <a:srgbClr val="1A1229"/>
                </a:solidFill>
                <a:latin typeface="Poppins Medium"/>
                <a:ea typeface="Poppins Medium"/>
                <a:cs typeface="Poppins Medium"/>
                <a:sym typeface="Poppins Medium"/>
              </a:rPr>
              <a:t>Demystify Complex Risks</a:t>
            </a:r>
          </a:p>
        </p:txBody>
      </p:sp>
      <p:sp>
        <p:nvSpPr>
          <p:cNvPr id="76" name="TextBox 76"/>
          <p:cNvSpPr txBox="1"/>
          <p:nvPr/>
        </p:nvSpPr>
        <p:spPr>
          <a:xfrm>
            <a:off x="14367559" y="4197090"/>
            <a:ext cx="2758801" cy="403056"/>
          </a:xfrm>
          <a:prstGeom prst="rect">
            <a:avLst/>
          </a:prstGeom>
        </p:spPr>
        <p:txBody>
          <a:bodyPr lIns="0" tIns="0" rIns="0" bIns="0" rtlCol="0" anchor="t">
            <a:spAutoFit/>
          </a:bodyPr>
          <a:lstStyle/>
          <a:p>
            <a:pPr algn="l">
              <a:lnSpc>
                <a:spcPts val="3232"/>
              </a:lnSpc>
            </a:pPr>
            <a:r>
              <a:rPr lang="en-US" sz="2309" b="1">
                <a:solidFill>
                  <a:srgbClr val="1A1229"/>
                </a:solidFill>
                <a:latin typeface="Poppins Medium"/>
                <a:ea typeface="Poppins Medium"/>
                <a:cs typeface="Poppins Medium"/>
                <a:sym typeface="Poppins Medium"/>
              </a:rPr>
              <a:t>Better Data</a:t>
            </a:r>
          </a:p>
        </p:txBody>
      </p:sp>
      <p:sp>
        <p:nvSpPr>
          <p:cNvPr id="77" name="TextBox 77"/>
          <p:cNvSpPr txBox="1"/>
          <p:nvPr/>
        </p:nvSpPr>
        <p:spPr>
          <a:xfrm>
            <a:off x="14367559" y="4801379"/>
            <a:ext cx="2758801" cy="403056"/>
          </a:xfrm>
          <a:prstGeom prst="rect">
            <a:avLst/>
          </a:prstGeom>
        </p:spPr>
        <p:txBody>
          <a:bodyPr lIns="0" tIns="0" rIns="0" bIns="0" rtlCol="0" anchor="t">
            <a:spAutoFit/>
          </a:bodyPr>
          <a:lstStyle/>
          <a:p>
            <a:pPr algn="l">
              <a:lnSpc>
                <a:spcPts val="3232"/>
              </a:lnSpc>
            </a:pPr>
            <a:r>
              <a:rPr lang="en-US" sz="2309" b="1">
                <a:solidFill>
                  <a:srgbClr val="1A1229"/>
                </a:solidFill>
                <a:latin typeface="Poppins Medium"/>
                <a:ea typeface="Poppins Medium"/>
                <a:cs typeface="Poppins Medium"/>
                <a:sym typeface="Poppins Medium"/>
              </a:rPr>
              <a:t>Better Decisions</a:t>
            </a:r>
          </a:p>
        </p:txBody>
      </p:sp>
      <p:sp>
        <p:nvSpPr>
          <p:cNvPr id="78" name="TextBox 78"/>
          <p:cNvSpPr txBox="1"/>
          <p:nvPr/>
        </p:nvSpPr>
        <p:spPr>
          <a:xfrm>
            <a:off x="14367559" y="5430633"/>
            <a:ext cx="2758801" cy="403056"/>
          </a:xfrm>
          <a:prstGeom prst="rect">
            <a:avLst/>
          </a:prstGeom>
        </p:spPr>
        <p:txBody>
          <a:bodyPr lIns="0" tIns="0" rIns="0" bIns="0" rtlCol="0" anchor="t">
            <a:spAutoFit/>
          </a:bodyPr>
          <a:lstStyle/>
          <a:p>
            <a:pPr algn="l">
              <a:lnSpc>
                <a:spcPts val="3232"/>
              </a:lnSpc>
            </a:pPr>
            <a:r>
              <a:rPr lang="en-US" sz="2309" b="1">
                <a:solidFill>
                  <a:srgbClr val="1A1229"/>
                </a:solidFill>
                <a:latin typeface="Poppins Medium"/>
                <a:ea typeface="Poppins Medium"/>
                <a:cs typeface="Poppins Medium"/>
                <a:sym typeface="Poppins Medium"/>
              </a:rPr>
              <a:t>Better Business</a:t>
            </a:r>
          </a:p>
        </p:txBody>
      </p:sp>
      <p:sp>
        <p:nvSpPr>
          <p:cNvPr id="79" name="TextBox 79"/>
          <p:cNvSpPr txBox="1"/>
          <p:nvPr/>
        </p:nvSpPr>
        <p:spPr>
          <a:xfrm>
            <a:off x="5775633" y="6204840"/>
            <a:ext cx="2758801" cy="807611"/>
          </a:xfrm>
          <a:prstGeom prst="rect">
            <a:avLst/>
          </a:prstGeom>
        </p:spPr>
        <p:txBody>
          <a:bodyPr lIns="0" tIns="0" rIns="0" bIns="0" rtlCol="0" anchor="t">
            <a:spAutoFit/>
          </a:bodyPr>
          <a:lstStyle/>
          <a:p>
            <a:pPr algn="l">
              <a:lnSpc>
                <a:spcPts val="3232"/>
              </a:lnSpc>
            </a:pPr>
            <a:r>
              <a:rPr lang="en-US" sz="2309" b="1">
                <a:solidFill>
                  <a:srgbClr val="1A1229"/>
                </a:solidFill>
                <a:latin typeface="Poppins Medium"/>
                <a:ea typeface="Poppins Medium"/>
                <a:cs typeface="Poppins Medium"/>
                <a:sym typeface="Poppins Medium"/>
              </a:rPr>
              <a:t>Red Teams Inform Business Leaders</a:t>
            </a:r>
          </a:p>
        </p:txBody>
      </p:sp>
      <p:sp>
        <p:nvSpPr>
          <p:cNvPr id="80" name="TextBox 80"/>
          <p:cNvSpPr txBox="1"/>
          <p:nvPr/>
        </p:nvSpPr>
        <p:spPr>
          <a:xfrm>
            <a:off x="5775633" y="5499811"/>
            <a:ext cx="2758801" cy="614687"/>
          </a:xfrm>
          <a:prstGeom prst="rect">
            <a:avLst/>
          </a:prstGeom>
        </p:spPr>
        <p:txBody>
          <a:bodyPr lIns="0" tIns="0" rIns="0" bIns="0" rtlCol="0" anchor="t">
            <a:spAutoFit/>
          </a:bodyPr>
          <a:lstStyle/>
          <a:p>
            <a:pPr algn="l">
              <a:lnSpc>
                <a:spcPts val="2439"/>
              </a:lnSpc>
            </a:pPr>
            <a:r>
              <a:rPr lang="en-US" sz="1742" b="1">
                <a:solidFill>
                  <a:srgbClr val="1A1229"/>
                </a:solidFill>
                <a:latin typeface="Poppins Bold"/>
                <a:ea typeface="Poppins Bold"/>
                <a:cs typeface="Poppins Bold"/>
                <a:sym typeface="Poppins Bold"/>
              </a:rPr>
              <a:t>Plus Examples of Impact to Business</a:t>
            </a:r>
          </a:p>
        </p:txBody>
      </p:sp>
      <p:sp>
        <p:nvSpPr>
          <p:cNvPr id="81" name="TextBox 81"/>
          <p:cNvSpPr txBox="1"/>
          <p:nvPr/>
        </p:nvSpPr>
        <p:spPr>
          <a:xfrm>
            <a:off x="5204830" y="3602481"/>
            <a:ext cx="3329604" cy="807611"/>
          </a:xfrm>
          <a:prstGeom prst="rect">
            <a:avLst/>
          </a:prstGeom>
        </p:spPr>
        <p:txBody>
          <a:bodyPr lIns="0" tIns="0" rIns="0" bIns="0" rtlCol="0" anchor="t">
            <a:spAutoFit/>
          </a:bodyPr>
          <a:lstStyle/>
          <a:p>
            <a:pPr algn="ctr">
              <a:lnSpc>
                <a:spcPts val="3232"/>
              </a:lnSpc>
            </a:pPr>
            <a:r>
              <a:rPr lang="en-US" sz="2309" b="1">
                <a:solidFill>
                  <a:srgbClr val="1A1229"/>
                </a:solidFill>
                <a:latin typeface="Poppins Bold"/>
                <a:ea typeface="Poppins Bold"/>
                <a:cs typeface="Poppins Bold"/>
                <a:sym typeface="Poppins Bold"/>
              </a:rPr>
              <a:t>To Own Risk, You Must Understand Risk</a:t>
            </a:r>
          </a:p>
        </p:txBody>
      </p:sp>
      <p:sp>
        <p:nvSpPr>
          <p:cNvPr id="82" name="TextBox 82"/>
          <p:cNvSpPr txBox="1"/>
          <p:nvPr/>
        </p:nvSpPr>
        <p:spPr>
          <a:xfrm>
            <a:off x="9555133" y="3602481"/>
            <a:ext cx="3329604" cy="807611"/>
          </a:xfrm>
          <a:prstGeom prst="rect">
            <a:avLst/>
          </a:prstGeom>
        </p:spPr>
        <p:txBody>
          <a:bodyPr lIns="0" tIns="0" rIns="0" bIns="0" rtlCol="0" anchor="t">
            <a:spAutoFit/>
          </a:bodyPr>
          <a:lstStyle/>
          <a:p>
            <a:pPr algn="ctr">
              <a:lnSpc>
                <a:spcPts val="3232"/>
              </a:lnSpc>
            </a:pPr>
            <a:r>
              <a:rPr lang="en-US" sz="2309" b="1">
                <a:solidFill>
                  <a:srgbClr val="1A1229"/>
                </a:solidFill>
                <a:latin typeface="Poppins Bold"/>
                <a:ea typeface="Poppins Bold"/>
                <a:cs typeface="Poppins Bold"/>
                <a:sym typeface="Poppins Bold"/>
              </a:rPr>
              <a:t>Real Data is Better than a Risk Matrix</a:t>
            </a:r>
          </a:p>
        </p:txBody>
      </p:sp>
      <p:sp>
        <p:nvSpPr>
          <p:cNvPr id="83" name="TextBox 83"/>
          <p:cNvSpPr txBox="1"/>
          <p:nvPr/>
        </p:nvSpPr>
        <p:spPr>
          <a:xfrm>
            <a:off x="13840921" y="3602481"/>
            <a:ext cx="3329604" cy="403056"/>
          </a:xfrm>
          <a:prstGeom prst="rect">
            <a:avLst/>
          </a:prstGeom>
        </p:spPr>
        <p:txBody>
          <a:bodyPr lIns="0" tIns="0" rIns="0" bIns="0" rtlCol="0" anchor="t">
            <a:spAutoFit/>
          </a:bodyPr>
          <a:lstStyle/>
          <a:p>
            <a:pPr algn="ctr">
              <a:lnSpc>
                <a:spcPts val="3232"/>
              </a:lnSpc>
            </a:pPr>
            <a:r>
              <a:rPr lang="en-US" sz="2309" b="1">
                <a:solidFill>
                  <a:srgbClr val="1A1229"/>
                </a:solidFill>
                <a:latin typeface="Poppins Bold"/>
                <a:ea typeface="Poppins Bold"/>
                <a:cs typeface="Poppins Bold"/>
                <a:sym typeface="Poppins Bold"/>
              </a:rPr>
              <a:t>Real-World Scenarios</a:t>
            </a:r>
          </a:p>
        </p:txBody>
      </p:sp>
      <p:grpSp>
        <p:nvGrpSpPr>
          <p:cNvPr id="84" name="Group 84"/>
          <p:cNvGrpSpPr/>
          <p:nvPr/>
        </p:nvGrpSpPr>
        <p:grpSpPr>
          <a:xfrm>
            <a:off x="2" y="9326040"/>
            <a:ext cx="18288000" cy="1136108"/>
            <a:chOff x="0" y="0"/>
            <a:chExt cx="24384000" cy="1514811"/>
          </a:xfrm>
        </p:grpSpPr>
        <p:grpSp>
          <p:nvGrpSpPr>
            <p:cNvPr id="85" name="Group 85"/>
            <p:cNvGrpSpPr/>
            <p:nvPr/>
          </p:nvGrpSpPr>
          <p:grpSpPr>
            <a:xfrm>
              <a:off x="0" y="189082"/>
              <a:ext cx="24384000" cy="1092200"/>
              <a:chOff x="0" y="0"/>
              <a:chExt cx="24384000" cy="1092200"/>
            </a:xfrm>
          </p:grpSpPr>
          <p:sp>
            <p:nvSpPr>
              <p:cNvPr id="86" name="Freeform 86"/>
              <p:cNvSpPr/>
              <p:nvPr/>
            </p:nvSpPr>
            <p:spPr>
              <a:xfrm>
                <a:off x="0" y="0"/>
                <a:ext cx="24384000" cy="1092200"/>
              </a:xfrm>
              <a:custGeom>
                <a:avLst/>
                <a:gdLst/>
                <a:ahLst/>
                <a:cxnLst/>
                <a:rect l="l" t="t" r="r" b="b"/>
                <a:pathLst>
                  <a:path w="24384000" h="1092200">
                    <a:moveTo>
                      <a:pt x="0" y="0"/>
                    </a:moveTo>
                    <a:lnTo>
                      <a:pt x="24384000" y="0"/>
                    </a:lnTo>
                    <a:lnTo>
                      <a:pt x="24384000" y="1092200"/>
                    </a:lnTo>
                    <a:lnTo>
                      <a:pt x="0" y="1092200"/>
                    </a:lnTo>
                    <a:close/>
                  </a:path>
                </a:pathLst>
              </a:custGeom>
              <a:solidFill>
                <a:srgbClr val="0C1625"/>
              </a:solidFill>
            </p:spPr>
            <p:txBody>
              <a:bodyPr/>
              <a:lstStyle/>
              <a:p>
                <a:endParaRPr lang="en-US"/>
              </a:p>
            </p:txBody>
          </p:sp>
        </p:grpSp>
        <p:sp>
          <p:nvSpPr>
            <p:cNvPr id="87" name="Freeform 87"/>
            <p:cNvSpPr/>
            <p:nvPr/>
          </p:nvSpPr>
          <p:spPr>
            <a:xfrm>
              <a:off x="1686370" y="392280"/>
              <a:ext cx="2265646" cy="730250"/>
            </a:xfrm>
            <a:custGeom>
              <a:avLst/>
              <a:gdLst/>
              <a:ahLst/>
              <a:cxnLst/>
              <a:rect l="l" t="t" r="r" b="b"/>
              <a:pathLst>
                <a:path w="2265646" h="730250">
                  <a:moveTo>
                    <a:pt x="0" y="0"/>
                  </a:moveTo>
                  <a:lnTo>
                    <a:pt x="2265646" y="0"/>
                  </a:lnTo>
                  <a:lnTo>
                    <a:pt x="2265646" y="730250"/>
                  </a:lnTo>
                  <a:lnTo>
                    <a:pt x="0" y="730250"/>
                  </a:lnTo>
                  <a:lnTo>
                    <a:pt x="0" y="0"/>
                  </a:lnTo>
                  <a:close/>
                </a:path>
              </a:pathLst>
            </a:custGeom>
            <a:blipFill>
              <a:blip r:embed="rId11"/>
              <a:stretch>
                <a:fillRect/>
              </a:stretch>
            </a:blipFill>
          </p:spPr>
          <p:txBody>
            <a:bodyPr/>
            <a:lstStyle/>
            <a:p>
              <a:endParaRPr lang="en-US"/>
            </a:p>
          </p:txBody>
        </p:sp>
        <p:sp>
          <p:nvSpPr>
            <p:cNvPr id="88" name="TextBox 88"/>
            <p:cNvSpPr txBox="1"/>
            <p:nvPr/>
          </p:nvSpPr>
          <p:spPr>
            <a:xfrm>
              <a:off x="4348860" y="478640"/>
              <a:ext cx="3586288" cy="493634"/>
            </a:xfrm>
            <a:prstGeom prst="rect">
              <a:avLst/>
            </a:prstGeom>
          </p:spPr>
          <p:txBody>
            <a:bodyPr lIns="0" tIns="0" rIns="0" bIns="0" rtlCol="0" anchor="t">
              <a:spAutoFit/>
            </a:bodyPr>
            <a:lstStyle/>
            <a:p>
              <a:pPr algn="l">
                <a:lnSpc>
                  <a:spcPts val="2520"/>
                </a:lnSpc>
              </a:pPr>
              <a:r>
                <a:rPr lang="en-US" sz="2100" u="sng" spc="450">
                  <a:solidFill>
                    <a:srgbClr val="FFFFFF"/>
                  </a:solidFill>
                  <a:latin typeface="Montserrat"/>
                  <a:ea typeface="Montserrat"/>
                  <a:cs typeface="Montserrat"/>
                  <a:sym typeface="Montserrat"/>
                  <a:hlinkClick r:id="rId12" tooltip="https://www.gsx.org/"/>
                </a:rPr>
                <a:t>GSX.ORG</a:t>
              </a:r>
            </a:p>
          </p:txBody>
        </p:sp>
        <p:sp>
          <p:nvSpPr>
            <p:cNvPr id="89" name="Freeform 89"/>
            <p:cNvSpPr/>
            <p:nvPr/>
          </p:nvSpPr>
          <p:spPr>
            <a:xfrm>
              <a:off x="20901332" y="0"/>
              <a:ext cx="2142589" cy="1514811"/>
            </a:xfrm>
            <a:custGeom>
              <a:avLst/>
              <a:gdLst/>
              <a:ahLst/>
              <a:cxnLst/>
              <a:rect l="l" t="t" r="r" b="b"/>
              <a:pathLst>
                <a:path w="2142589" h="1514811">
                  <a:moveTo>
                    <a:pt x="0" y="0"/>
                  </a:moveTo>
                  <a:lnTo>
                    <a:pt x="2142590" y="0"/>
                  </a:lnTo>
                  <a:lnTo>
                    <a:pt x="2142590" y="1514811"/>
                  </a:lnTo>
                  <a:lnTo>
                    <a:pt x="0" y="1514811"/>
                  </a:lnTo>
                  <a:lnTo>
                    <a:pt x="0" y="0"/>
                  </a:lnTo>
                  <a:close/>
                </a:path>
              </a:pathLst>
            </a:custGeom>
            <a:blipFill>
              <a:blip r:embed="rId13"/>
              <a:stretch>
                <a:fillRect/>
              </a:stretch>
            </a:blipFill>
          </p:spPr>
          <p:txBody>
            <a:bodyPr/>
            <a:lstStyle/>
            <a:p>
              <a:endParaRPr lang="en-US"/>
            </a:p>
          </p:txBody>
        </p:sp>
      </p:grpSp>
      <p:sp>
        <p:nvSpPr>
          <p:cNvPr id="90" name="Freeform 90"/>
          <p:cNvSpPr/>
          <p:nvPr/>
        </p:nvSpPr>
        <p:spPr>
          <a:xfrm>
            <a:off x="15832695" y="832122"/>
            <a:ext cx="1293554" cy="862368"/>
          </a:xfrm>
          <a:custGeom>
            <a:avLst/>
            <a:gdLst/>
            <a:ahLst/>
            <a:cxnLst/>
            <a:rect l="l" t="t" r="r" b="b"/>
            <a:pathLst>
              <a:path w="1293554" h="862368">
                <a:moveTo>
                  <a:pt x="0" y="0"/>
                </a:moveTo>
                <a:lnTo>
                  <a:pt x="1293554" y="0"/>
                </a:lnTo>
                <a:lnTo>
                  <a:pt x="1293554" y="862368"/>
                </a:lnTo>
                <a:lnTo>
                  <a:pt x="0" y="862368"/>
                </a:lnTo>
                <a:lnTo>
                  <a:pt x="0" y="0"/>
                </a:lnTo>
                <a:close/>
              </a:path>
            </a:pathLst>
          </a:custGeom>
          <a:blipFill>
            <a:blip r:embed="rId14">
              <a:extLst>
                <a:ext uri="{96DAC541-7B7A-43D3-8B79-37D633B846F1}">
                  <asvg:svgBlip xmlns:asvg="http://schemas.microsoft.com/office/drawing/2016/SVG/main" r:embed="rId15"/>
                </a:ext>
              </a:extLst>
            </a:blip>
            <a:stretch>
              <a:fillRect t="-735" b="-735"/>
            </a:stretch>
          </a:blipFill>
        </p:spPr>
        <p:txBody>
          <a:bodyPr/>
          <a:lstStyle/>
          <a:p>
            <a:endParaRPr lang="en-US"/>
          </a:p>
        </p:txBody>
      </p:sp>
      <p:grpSp>
        <p:nvGrpSpPr>
          <p:cNvPr id="91" name="Group 91"/>
          <p:cNvGrpSpPr/>
          <p:nvPr/>
        </p:nvGrpSpPr>
        <p:grpSpPr>
          <a:xfrm rot="5400000">
            <a:off x="1047397" y="5712139"/>
            <a:ext cx="356640" cy="312060"/>
            <a:chOff x="0" y="0"/>
            <a:chExt cx="812800" cy="711200"/>
          </a:xfrm>
        </p:grpSpPr>
        <p:sp>
          <p:nvSpPr>
            <p:cNvPr id="92" name="Freeform 9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5BC6CB"/>
            </a:solidFill>
          </p:spPr>
          <p:txBody>
            <a:bodyPr/>
            <a:lstStyle/>
            <a:p>
              <a:endParaRPr lang="en-US"/>
            </a:p>
          </p:txBody>
        </p:sp>
        <p:sp>
          <p:nvSpPr>
            <p:cNvPr id="93" name="TextBox 93"/>
            <p:cNvSpPr txBox="1"/>
            <p:nvPr/>
          </p:nvSpPr>
          <p:spPr>
            <a:xfrm>
              <a:off x="127000" y="301625"/>
              <a:ext cx="558800" cy="358775"/>
            </a:xfrm>
            <a:prstGeom prst="rect">
              <a:avLst/>
            </a:prstGeom>
          </p:spPr>
          <p:txBody>
            <a:bodyPr lIns="50800" tIns="50800" rIns="50800" bIns="50800" rtlCol="0" anchor="ctr"/>
            <a:lstStyle/>
            <a:p>
              <a:pPr algn="ctr">
                <a:lnSpc>
                  <a:spcPts val="1540"/>
                </a:lnSpc>
              </a:pPr>
              <a:endParaRPr/>
            </a:p>
          </p:txBody>
        </p:sp>
      </p:grpSp>
      <p:sp>
        <p:nvSpPr>
          <p:cNvPr id="94" name="TextBox 94"/>
          <p:cNvSpPr txBox="1"/>
          <p:nvPr/>
        </p:nvSpPr>
        <p:spPr>
          <a:xfrm>
            <a:off x="1552160" y="5632699"/>
            <a:ext cx="2758801" cy="807611"/>
          </a:xfrm>
          <a:prstGeom prst="rect">
            <a:avLst/>
          </a:prstGeom>
        </p:spPr>
        <p:txBody>
          <a:bodyPr lIns="0" tIns="0" rIns="0" bIns="0" rtlCol="0" anchor="t">
            <a:spAutoFit/>
          </a:bodyPr>
          <a:lstStyle/>
          <a:p>
            <a:pPr algn="l">
              <a:lnSpc>
                <a:spcPts val="3232"/>
              </a:lnSpc>
            </a:pPr>
            <a:r>
              <a:rPr lang="en-US" sz="2309" b="1">
                <a:solidFill>
                  <a:srgbClr val="1A1229"/>
                </a:solidFill>
                <a:latin typeface="Poppins Medium"/>
                <a:ea typeface="Poppins Medium"/>
                <a:cs typeface="Poppins Medium"/>
                <a:sym typeface="Poppins Medium"/>
              </a:rPr>
              <a:t>Partner with the business</a:t>
            </a:r>
          </a:p>
        </p:txBody>
      </p:sp>
      <p:grpSp>
        <p:nvGrpSpPr>
          <p:cNvPr id="95" name="Group 95"/>
          <p:cNvGrpSpPr/>
          <p:nvPr/>
        </p:nvGrpSpPr>
        <p:grpSpPr>
          <a:xfrm rot="5400000">
            <a:off x="9402433" y="5658936"/>
            <a:ext cx="356640" cy="312060"/>
            <a:chOff x="0" y="0"/>
            <a:chExt cx="812800" cy="711200"/>
          </a:xfrm>
        </p:grpSpPr>
        <p:sp>
          <p:nvSpPr>
            <p:cNvPr id="96" name="Freeform 9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5BC6CB"/>
            </a:solidFill>
          </p:spPr>
          <p:txBody>
            <a:bodyPr/>
            <a:lstStyle/>
            <a:p>
              <a:endParaRPr lang="en-US"/>
            </a:p>
          </p:txBody>
        </p:sp>
        <p:sp>
          <p:nvSpPr>
            <p:cNvPr id="97" name="TextBox 97"/>
            <p:cNvSpPr txBox="1"/>
            <p:nvPr/>
          </p:nvSpPr>
          <p:spPr>
            <a:xfrm>
              <a:off x="127000" y="301625"/>
              <a:ext cx="558800" cy="358775"/>
            </a:xfrm>
            <a:prstGeom prst="rect">
              <a:avLst/>
            </a:prstGeom>
          </p:spPr>
          <p:txBody>
            <a:bodyPr lIns="50800" tIns="50800" rIns="50800" bIns="50800" rtlCol="0" anchor="ctr"/>
            <a:lstStyle/>
            <a:p>
              <a:pPr algn="ctr">
                <a:lnSpc>
                  <a:spcPts val="1540"/>
                </a:lnSpc>
              </a:pPr>
              <a:endParaRPr/>
            </a:p>
          </p:txBody>
        </p:sp>
      </p:grpSp>
      <p:sp>
        <p:nvSpPr>
          <p:cNvPr id="98" name="TextBox 98"/>
          <p:cNvSpPr txBox="1"/>
          <p:nvPr/>
        </p:nvSpPr>
        <p:spPr>
          <a:xfrm>
            <a:off x="10079592" y="5579496"/>
            <a:ext cx="2758801" cy="1212166"/>
          </a:xfrm>
          <a:prstGeom prst="rect">
            <a:avLst/>
          </a:prstGeom>
        </p:spPr>
        <p:txBody>
          <a:bodyPr lIns="0" tIns="0" rIns="0" bIns="0" rtlCol="0" anchor="t">
            <a:spAutoFit/>
          </a:bodyPr>
          <a:lstStyle/>
          <a:p>
            <a:pPr algn="l">
              <a:lnSpc>
                <a:spcPts val="3232"/>
              </a:lnSpc>
            </a:pPr>
            <a:r>
              <a:rPr lang="en-US" sz="2309" b="1">
                <a:solidFill>
                  <a:srgbClr val="1A1229"/>
                </a:solidFill>
                <a:latin typeface="Poppins Medium"/>
                <a:ea typeface="Poppins Medium"/>
                <a:cs typeface="Poppins Medium"/>
                <a:sym typeface="Poppins Medium"/>
              </a:rPr>
              <a:t>Easier to Mitigate Specific Proven Risks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1239</Words>
  <Application>Microsoft Office PowerPoint</Application>
  <PresentationFormat>Custom</PresentationFormat>
  <Paragraphs>244</Paragraphs>
  <Slides>17</Slides>
  <Notes>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Poppins Ultra-Bold</vt:lpstr>
      <vt:lpstr>Prompt Bold</vt:lpstr>
      <vt:lpstr>Montserrat</vt:lpstr>
      <vt:lpstr>Poppins</vt:lpstr>
      <vt:lpstr>Poppins Bold Italics</vt:lpstr>
      <vt:lpstr>Gagalin</vt:lpstr>
      <vt:lpstr>Poppins Semi-Bold</vt:lpstr>
      <vt:lpstr>Poppins Medium</vt:lpstr>
      <vt:lpstr>Arial</vt:lpstr>
      <vt:lpstr>Calibri</vt:lpstr>
      <vt:lpstr>Majesty</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GSX-2024 ESRM Catalyst</dc:title>
  <cp:lastModifiedBy>Shawn Abelson</cp:lastModifiedBy>
  <cp:revision>3</cp:revision>
  <dcterms:created xsi:type="dcterms:W3CDTF">2006-08-16T00:00:00Z</dcterms:created>
  <dcterms:modified xsi:type="dcterms:W3CDTF">2024-10-21T04:34:52Z</dcterms:modified>
  <dc:identifier>DAGPGASCk6Q</dc:identifier>
</cp:coreProperties>
</file>